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3"/>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Raleway Bold" charset="1" panose="00000000000000000000"/>
      <p:regular r:id="rId26"/>
    </p:embeddedFont>
    <p:embeddedFont>
      <p:font typeface="Roboto" charset="1" panose="02000000000000000000"/>
      <p:regular r:id="rId27"/>
    </p:embeddedFont>
    <p:embeddedFont>
      <p:font typeface="Raleway" charset="1" panose="00000000000000000000"/>
      <p:regular r:id="rId29"/>
    </p:embeddedFont>
    <p:embeddedFont>
      <p:font typeface="Roboto Italics" charset="1" panose="02000000000000000000"/>
      <p:regular r:id="rId34"/>
    </p:embeddedFont>
    <p:embeddedFont>
      <p:font typeface="Roboto Bold" charset="1" panose="0200000000000000000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notesMasters/notesMaster1.xml" Type="http://schemas.openxmlformats.org/officeDocument/2006/relationships/notesMaster"/><Relationship Id="rId24" Target="theme/theme2.xml" Type="http://schemas.openxmlformats.org/officeDocument/2006/relationships/theme"/><Relationship Id="rId25" Target="notesSlides/notesSlide1.xml" Type="http://schemas.openxmlformats.org/officeDocument/2006/relationships/notesSlide"/><Relationship Id="rId26" Target="fonts/font26.fntdata" Type="http://schemas.openxmlformats.org/officeDocument/2006/relationships/font"/><Relationship Id="rId27" Target="fonts/font27.fntdata" Type="http://schemas.openxmlformats.org/officeDocument/2006/relationships/font"/><Relationship Id="rId28" Target="notesSlides/notesSlide2.xml" Type="http://schemas.openxmlformats.org/officeDocument/2006/relationships/notesSlide"/><Relationship Id="rId29" Target="fonts/font29.fntdata" Type="http://schemas.openxmlformats.org/officeDocument/2006/relationships/font"/><Relationship Id="rId3" Target="viewProps.xml" Type="http://schemas.openxmlformats.org/officeDocument/2006/relationships/viewProps"/><Relationship Id="rId30" Target="notesSlides/notesSlide3.xml" Type="http://schemas.openxmlformats.org/officeDocument/2006/relationships/notesSlide"/><Relationship Id="rId31" Target="notesSlides/notesSlide4.xml" Type="http://schemas.openxmlformats.org/officeDocument/2006/relationships/notesSlide"/><Relationship Id="rId32" Target="notesSlides/notesSlide5.xml" Type="http://schemas.openxmlformats.org/officeDocument/2006/relationships/notesSlide"/><Relationship Id="rId33" Target="notesSlides/notesSlide6.xml" Type="http://schemas.openxmlformats.org/officeDocument/2006/relationships/notesSlide"/><Relationship Id="rId34" Target="fonts/font34.fntdata" Type="http://schemas.openxmlformats.org/officeDocument/2006/relationships/font"/><Relationship Id="rId35" Target="notesSlides/notesSlide7.xml" Type="http://schemas.openxmlformats.org/officeDocument/2006/relationships/notesSlide"/><Relationship Id="rId36" Target="notesSlides/notesSlide8.xml" Type="http://schemas.openxmlformats.org/officeDocument/2006/relationships/notesSlide"/><Relationship Id="rId37" Target="notesSlides/notesSlide9.xml" Type="http://schemas.openxmlformats.org/officeDocument/2006/relationships/notesSlide"/><Relationship Id="rId38" Target="notesSlides/notesSlide10.xml" Type="http://schemas.openxmlformats.org/officeDocument/2006/relationships/notesSlide"/><Relationship Id="rId39" Target="notesSlides/notesSlide11.xml" Type="http://schemas.openxmlformats.org/officeDocument/2006/relationships/notesSlide"/><Relationship Id="rId4" Target="theme/theme1.xml" Type="http://schemas.openxmlformats.org/officeDocument/2006/relationships/theme"/><Relationship Id="rId40" Target="notesSlides/notesSlide12.xml" Type="http://schemas.openxmlformats.org/officeDocument/2006/relationships/notesSlide"/><Relationship Id="rId41" Target="notesSlides/notesSlide13.xml" Type="http://schemas.openxmlformats.org/officeDocument/2006/relationships/notesSlide"/><Relationship Id="rId42" Target="fonts/font42.fntdata" Type="http://schemas.openxmlformats.org/officeDocument/2006/relationships/font"/><Relationship Id="rId43" Target="notesSlides/notesSlide14.xml" Type="http://schemas.openxmlformats.org/officeDocument/2006/relationships/notesSlide"/><Relationship Id="rId44" Target="notesSlides/notesSlide15.xml" Type="http://schemas.openxmlformats.org/officeDocument/2006/relationships/notesSlide"/><Relationship Id="rId45" Target="notesSlides/notesSlide16.xml" Type="http://schemas.openxmlformats.org/officeDocument/2006/relationships/notesSlide"/><Relationship Id="rId46" Target="notesSlides/notesSlide17.xml" Type="http://schemas.openxmlformats.org/officeDocument/2006/relationships/notesSlid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4.pn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17.pn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20.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21.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 Id="rId6" Target="../media/image24.png" Type="http://schemas.openxmlformats.org/officeDocument/2006/relationships/image"/><Relationship Id="rId7" Target="../media/image2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8.png" Type="http://schemas.openxmlformats.org/officeDocument/2006/relationships/image"/><Relationship Id="rId4"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11737925" y="2938314"/>
            <a:ext cx="6242149" cy="4411116"/>
          </a:xfrm>
          <a:custGeom>
            <a:avLst/>
            <a:gdLst/>
            <a:ahLst/>
            <a:cxnLst/>
            <a:rect r="r" b="b" t="t" l="l"/>
            <a:pathLst>
              <a:path h="4411116" w="6242149">
                <a:moveTo>
                  <a:pt x="0" y="0"/>
                </a:moveTo>
                <a:lnTo>
                  <a:pt x="6242149" y="0"/>
                </a:lnTo>
                <a:lnTo>
                  <a:pt x="6242149" y="4411116"/>
                </a:lnTo>
                <a:lnTo>
                  <a:pt x="0" y="4411116"/>
                </a:lnTo>
                <a:lnTo>
                  <a:pt x="0" y="0"/>
                </a:lnTo>
                <a:close/>
              </a:path>
            </a:pathLst>
          </a:custGeom>
          <a:blipFill>
            <a:blip r:embed="rId3"/>
            <a:stretch>
              <a:fillRect l="0" t="0" r="0" b="0"/>
            </a:stretch>
          </a:blipFill>
        </p:spPr>
      </p:sp>
      <p:sp>
        <p:nvSpPr>
          <p:cNvPr name="TextBox 7" id="7"/>
          <p:cNvSpPr txBox="true"/>
          <p:nvPr/>
        </p:nvSpPr>
        <p:spPr>
          <a:xfrm rot="0">
            <a:off x="861864" y="629542"/>
            <a:ext cx="9706272" cy="2171700"/>
          </a:xfrm>
          <a:prstGeom prst="rect">
            <a:avLst/>
          </a:prstGeom>
        </p:spPr>
        <p:txBody>
          <a:bodyPr anchor="t" rtlCol="false" tIns="0" lIns="0" bIns="0" rIns="0">
            <a:spAutoFit/>
          </a:bodyPr>
          <a:lstStyle/>
          <a:p>
            <a:pPr algn="l">
              <a:lnSpc>
                <a:spcPts val="8312"/>
              </a:lnSpc>
            </a:pPr>
            <a:r>
              <a:rPr lang="en-US" sz="6687" b="true">
                <a:solidFill>
                  <a:srgbClr val="1B1B27"/>
                </a:solidFill>
                <a:latin typeface="Raleway Bold"/>
                <a:ea typeface="Raleway Bold"/>
                <a:cs typeface="Raleway Bold"/>
                <a:sym typeface="Raleway Bold"/>
              </a:rPr>
              <a:t>Paris 2024 Olympics Data Project</a:t>
            </a:r>
          </a:p>
        </p:txBody>
      </p:sp>
      <p:sp>
        <p:nvSpPr>
          <p:cNvPr name="TextBox 8" id="8"/>
          <p:cNvSpPr txBox="true"/>
          <p:nvPr/>
        </p:nvSpPr>
        <p:spPr>
          <a:xfrm rot="0">
            <a:off x="861864" y="3306366"/>
            <a:ext cx="8160097" cy="2056210"/>
          </a:xfrm>
          <a:prstGeom prst="rect">
            <a:avLst/>
          </a:prstGeom>
        </p:spPr>
        <p:txBody>
          <a:bodyPr anchor="t" rtlCol="false" tIns="0" lIns="0" bIns="0" rIns="0">
            <a:spAutoFit/>
          </a:bodyPr>
          <a:lstStyle/>
          <a:p>
            <a:pPr algn="l">
              <a:lnSpc>
                <a:spcPts val="3062"/>
              </a:lnSpc>
            </a:pPr>
            <a:r>
              <a:rPr lang="en-US" sz="1937">
                <a:solidFill>
                  <a:srgbClr val="3C3939"/>
                </a:solidFill>
                <a:latin typeface="Roboto"/>
                <a:ea typeface="Roboto"/>
                <a:cs typeface="Roboto"/>
                <a:sym typeface="Roboto"/>
              </a:rPr>
              <a:t>This presentation explores the insights derived from a comprehensive data analysis project focused on the upcoming Paris 2024 Olympics. The project leverages a variety of datasets, including athlete information, medal records, and historical performance trends, to uncover valuable insights and forecast future outcomes.</a:t>
            </a:r>
          </a:p>
        </p:txBody>
      </p:sp>
      <p:sp>
        <p:nvSpPr>
          <p:cNvPr name="TextBox 9" id="9"/>
          <p:cNvSpPr txBox="true"/>
          <p:nvPr/>
        </p:nvSpPr>
        <p:spPr>
          <a:xfrm rot="0">
            <a:off x="861864" y="5775424"/>
            <a:ext cx="9706272" cy="479822"/>
          </a:xfrm>
          <a:prstGeom prst="rect">
            <a:avLst/>
          </a:prstGeom>
        </p:spPr>
        <p:txBody>
          <a:bodyPr anchor="t" rtlCol="false" tIns="0" lIns="0" bIns="0" rIns="0">
            <a:spAutoFit/>
          </a:bodyPr>
          <a:lstStyle/>
          <a:p>
            <a:pPr algn="l">
              <a:lnSpc>
                <a:spcPts val="3062"/>
              </a:lnSpc>
            </a:pPr>
            <a:r>
              <a:rPr lang="en-US" sz="1937">
                <a:solidFill>
                  <a:srgbClr val="3C3939"/>
                </a:solidFill>
                <a:latin typeface="Roboto"/>
                <a:ea typeface="Roboto"/>
                <a:cs typeface="Roboto"/>
                <a:sym typeface="Roboto"/>
              </a:rPr>
              <a:t>Done by:</a:t>
            </a:r>
          </a:p>
        </p:txBody>
      </p:sp>
      <p:sp>
        <p:nvSpPr>
          <p:cNvPr name="TextBox 10" id="10"/>
          <p:cNvSpPr txBox="true"/>
          <p:nvPr/>
        </p:nvSpPr>
        <p:spPr>
          <a:xfrm rot="0">
            <a:off x="861864" y="6446490"/>
            <a:ext cx="9706272" cy="479822"/>
          </a:xfrm>
          <a:prstGeom prst="rect">
            <a:avLst/>
          </a:prstGeom>
        </p:spPr>
        <p:txBody>
          <a:bodyPr anchor="t" rtlCol="false" tIns="0" lIns="0" bIns="0" rIns="0">
            <a:spAutoFit/>
          </a:bodyPr>
          <a:lstStyle/>
          <a:p>
            <a:pPr algn="l">
              <a:lnSpc>
                <a:spcPts val="3062"/>
              </a:lnSpc>
            </a:pPr>
            <a:r>
              <a:rPr lang="en-US" sz="1937">
                <a:solidFill>
                  <a:srgbClr val="3C3939"/>
                </a:solidFill>
                <a:latin typeface="Roboto"/>
                <a:ea typeface="Roboto"/>
                <a:cs typeface="Roboto"/>
                <a:sym typeface="Roboto"/>
              </a:rPr>
              <a:t>Sadhvika Chaparla</a:t>
            </a:r>
          </a:p>
        </p:txBody>
      </p:sp>
      <p:sp>
        <p:nvSpPr>
          <p:cNvPr name="TextBox 11" id="11"/>
          <p:cNvSpPr txBox="true"/>
          <p:nvPr/>
        </p:nvSpPr>
        <p:spPr>
          <a:xfrm rot="0">
            <a:off x="861864" y="7117556"/>
            <a:ext cx="9706272" cy="479822"/>
          </a:xfrm>
          <a:prstGeom prst="rect">
            <a:avLst/>
          </a:prstGeom>
        </p:spPr>
        <p:txBody>
          <a:bodyPr anchor="t" rtlCol="false" tIns="0" lIns="0" bIns="0" rIns="0">
            <a:spAutoFit/>
          </a:bodyPr>
          <a:lstStyle/>
          <a:p>
            <a:pPr algn="l">
              <a:lnSpc>
                <a:spcPts val="3062"/>
              </a:lnSpc>
            </a:pPr>
            <a:r>
              <a:rPr lang="en-US" sz="1937">
                <a:solidFill>
                  <a:srgbClr val="3C3939"/>
                </a:solidFill>
                <a:latin typeface="Roboto"/>
                <a:ea typeface="Roboto"/>
                <a:cs typeface="Roboto"/>
                <a:sym typeface="Roboto"/>
              </a:rPr>
              <a:t>Hithesh M R</a:t>
            </a:r>
          </a:p>
        </p:txBody>
      </p:sp>
      <p:sp>
        <p:nvSpPr>
          <p:cNvPr name="TextBox 12" id="12"/>
          <p:cNvSpPr txBox="true"/>
          <p:nvPr/>
        </p:nvSpPr>
        <p:spPr>
          <a:xfrm rot="0">
            <a:off x="861864" y="7788622"/>
            <a:ext cx="9706272" cy="479822"/>
          </a:xfrm>
          <a:prstGeom prst="rect">
            <a:avLst/>
          </a:prstGeom>
        </p:spPr>
        <p:txBody>
          <a:bodyPr anchor="t" rtlCol="false" tIns="0" lIns="0" bIns="0" rIns="0">
            <a:spAutoFit/>
          </a:bodyPr>
          <a:lstStyle/>
          <a:p>
            <a:pPr algn="l">
              <a:lnSpc>
                <a:spcPts val="3062"/>
              </a:lnSpc>
            </a:pPr>
            <a:r>
              <a:rPr lang="en-US" sz="1937">
                <a:solidFill>
                  <a:srgbClr val="3C3939"/>
                </a:solidFill>
                <a:latin typeface="Roboto"/>
                <a:ea typeface="Roboto"/>
                <a:cs typeface="Roboto"/>
                <a:sym typeface="Roboto"/>
              </a:rPr>
              <a:t>Swethashree K A</a:t>
            </a:r>
          </a:p>
        </p:txBody>
      </p:sp>
      <p:sp>
        <p:nvSpPr>
          <p:cNvPr name="TextBox 13" id="13"/>
          <p:cNvSpPr txBox="true"/>
          <p:nvPr/>
        </p:nvSpPr>
        <p:spPr>
          <a:xfrm rot="0">
            <a:off x="861864" y="8459689"/>
            <a:ext cx="9706272" cy="479822"/>
          </a:xfrm>
          <a:prstGeom prst="rect">
            <a:avLst/>
          </a:prstGeom>
        </p:spPr>
        <p:txBody>
          <a:bodyPr anchor="t" rtlCol="false" tIns="0" lIns="0" bIns="0" rIns="0">
            <a:spAutoFit/>
          </a:bodyPr>
          <a:lstStyle/>
          <a:p>
            <a:pPr algn="l">
              <a:lnSpc>
                <a:spcPts val="3062"/>
              </a:lnSpc>
            </a:pPr>
            <a:r>
              <a:rPr lang="en-US" sz="1937">
                <a:solidFill>
                  <a:srgbClr val="3C3939"/>
                </a:solidFill>
                <a:latin typeface="Roboto"/>
                <a:ea typeface="Roboto"/>
                <a:cs typeface="Roboto"/>
                <a:sym typeface="Roboto"/>
              </a:rPr>
              <a:t>Chandra Prakash Reddy</a:t>
            </a:r>
          </a:p>
        </p:txBody>
      </p:sp>
      <p:sp>
        <p:nvSpPr>
          <p:cNvPr name="TextBox 14" id="14"/>
          <p:cNvSpPr txBox="true"/>
          <p:nvPr/>
        </p:nvSpPr>
        <p:spPr>
          <a:xfrm rot="0">
            <a:off x="861864" y="9130754"/>
            <a:ext cx="9706272" cy="479822"/>
          </a:xfrm>
          <a:prstGeom prst="rect">
            <a:avLst/>
          </a:prstGeom>
        </p:spPr>
        <p:txBody>
          <a:bodyPr anchor="t" rtlCol="false" tIns="0" lIns="0" bIns="0" rIns="0">
            <a:spAutoFit/>
          </a:bodyPr>
          <a:lstStyle/>
          <a:p>
            <a:pPr algn="l">
              <a:lnSpc>
                <a:spcPts val="3062"/>
              </a:lnSpc>
            </a:pPr>
            <a:r>
              <a:rPr lang="en-US" sz="1937">
                <a:solidFill>
                  <a:srgbClr val="3C3939"/>
                </a:solidFill>
                <a:latin typeface="Roboto"/>
                <a:ea typeface="Roboto"/>
                <a:cs typeface="Roboto"/>
                <a:sym typeface="Roboto"/>
              </a:rPr>
              <a:t>Akash Gundu</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3221236" y="1050726"/>
            <a:ext cx="11845379" cy="6415236"/>
          </a:xfrm>
          <a:custGeom>
            <a:avLst/>
            <a:gdLst/>
            <a:ahLst/>
            <a:cxnLst/>
            <a:rect r="r" b="b" t="t" l="l"/>
            <a:pathLst>
              <a:path h="6415236" w="11845379">
                <a:moveTo>
                  <a:pt x="0" y="0"/>
                </a:moveTo>
                <a:lnTo>
                  <a:pt x="11845379" y="0"/>
                </a:lnTo>
                <a:lnTo>
                  <a:pt x="11845379" y="6415236"/>
                </a:lnTo>
                <a:lnTo>
                  <a:pt x="0" y="6415236"/>
                </a:lnTo>
                <a:lnTo>
                  <a:pt x="0" y="0"/>
                </a:lnTo>
                <a:close/>
              </a:path>
            </a:pathLst>
          </a:custGeom>
          <a:blipFill>
            <a:blip r:embed="rId3"/>
            <a:stretch>
              <a:fillRect l="0" t="-20" r="0" b="-20"/>
            </a:stretch>
          </a:blipFill>
        </p:spPr>
      </p:sp>
      <p:sp>
        <p:nvSpPr>
          <p:cNvPr name="TextBox 7" id="7"/>
          <p:cNvSpPr txBox="true"/>
          <p:nvPr/>
        </p:nvSpPr>
        <p:spPr>
          <a:xfrm rot="0">
            <a:off x="992238" y="7708701"/>
            <a:ext cx="16303526" cy="1527572"/>
          </a:xfrm>
          <a:prstGeom prst="rect">
            <a:avLst/>
          </a:prstGeom>
        </p:spPr>
        <p:txBody>
          <a:bodyPr anchor="t" rtlCol="false" tIns="0" lIns="0" bIns="0" rIns="0">
            <a:spAutoFit/>
          </a:bodyPr>
          <a:lstStyle/>
          <a:p>
            <a:pPr algn="l">
              <a:lnSpc>
                <a:spcPts val="2812"/>
              </a:lnSpc>
            </a:pPr>
            <a:r>
              <a:rPr lang="en-US" sz="1750">
                <a:solidFill>
                  <a:srgbClr val="3C3939"/>
                </a:solidFill>
                <a:latin typeface="Roboto"/>
                <a:ea typeface="Roboto"/>
                <a:cs typeface="Roboto"/>
                <a:sym typeface="Roboto"/>
              </a:rPr>
              <a:t>Insights:</a:t>
            </a:r>
          </a:p>
          <a:p>
            <a:pPr algn="l">
              <a:lnSpc>
                <a:spcPts val="2812"/>
              </a:lnSpc>
            </a:pPr>
            <a:r>
              <a:rPr lang="en-US" sz="1750" i="true">
                <a:solidFill>
                  <a:srgbClr val="3C3939"/>
                </a:solidFill>
                <a:latin typeface="Roboto Italics"/>
                <a:ea typeface="Roboto Italics"/>
                <a:cs typeface="Roboto Italics"/>
                <a:sym typeface="Roboto Italics"/>
              </a:rPr>
              <a:t>The graph shows the male-to-female ratio in the Olympic Games from 1900 to 2020. The ratio starts high in 1900 and decreases significantly over time, indicating a growing participation of female athletes in the Olympics. While there is a slight increase in the ratio around the 1940s, the overall trend is a steady decline towards gender equality in the Games.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3057079" y="777479"/>
            <a:ext cx="12173842" cy="6652320"/>
          </a:xfrm>
          <a:custGeom>
            <a:avLst/>
            <a:gdLst/>
            <a:ahLst/>
            <a:cxnLst/>
            <a:rect r="r" b="b" t="t" l="l"/>
            <a:pathLst>
              <a:path h="6652320" w="12173842">
                <a:moveTo>
                  <a:pt x="0" y="0"/>
                </a:moveTo>
                <a:lnTo>
                  <a:pt x="12173842" y="0"/>
                </a:lnTo>
                <a:lnTo>
                  <a:pt x="12173842" y="6652320"/>
                </a:lnTo>
                <a:lnTo>
                  <a:pt x="0" y="6652320"/>
                </a:lnTo>
                <a:lnTo>
                  <a:pt x="0" y="0"/>
                </a:lnTo>
                <a:close/>
              </a:path>
            </a:pathLst>
          </a:custGeom>
          <a:blipFill>
            <a:blip r:embed="rId3"/>
            <a:stretch>
              <a:fillRect l="-25" t="0" r="-25" b="0"/>
            </a:stretch>
          </a:blipFill>
        </p:spPr>
      </p:sp>
      <p:sp>
        <p:nvSpPr>
          <p:cNvPr name="TextBox 7" id="7"/>
          <p:cNvSpPr txBox="true"/>
          <p:nvPr/>
        </p:nvSpPr>
        <p:spPr>
          <a:xfrm rot="0">
            <a:off x="989559" y="7671644"/>
            <a:ext cx="16308884" cy="438150"/>
          </a:xfrm>
          <a:prstGeom prst="rect">
            <a:avLst/>
          </a:prstGeom>
        </p:spPr>
        <p:txBody>
          <a:bodyPr anchor="t" rtlCol="false" tIns="0" lIns="0" bIns="0" rIns="0">
            <a:spAutoFit/>
          </a:bodyPr>
          <a:lstStyle/>
          <a:p>
            <a:pPr algn="l">
              <a:lnSpc>
                <a:spcPts val="2812"/>
              </a:lnSpc>
            </a:pPr>
            <a:r>
              <a:rPr lang="en-US" sz="1750">
                <a:solidFill>
                  <a:srgbClr val="3C3939"/>
                </a:solidFill>
                <a:latin typeface="Roboto"/>
                <a:ea typeface="Roboto"/>
                <a:cs typeface="Roboto"/>
                <a:sym typeface="Roboto"/>
              </a:rPr>
              <a:t>Insight:</a:t>
            </a:r>
          </a:p>
        </p:txBody>
      </p:sp>
      <p:sp>
        <p:nvSpPr>
          <p:cNvPr name="TextBox 8" id="8"/>
          <p:cNvSpPr txBox="true"/>
          <p:nvPr/>
        </p:nvSpPr>
        <p:spPr>
          <a:xfrm rot="0">
            <a:off x="989559" y="8351639"/>
            <a:ext cx="16308884" cy="1162050"/>
          </a:xfrm>
          <a:prstGeom prst="rect">
            <a:avLst/>
          </a:prstGeom>
        </p:spPr>
        <p:txBody>
          <a:bodyPr anchor="t" rtlCol="false" tIns="0" lIns="0" bIns="0" rIns="0">
            <a:spAutoFit/>
          </a:bodyPr>
          <a:lstStyle/>
          <a:p>
            <a:pPr algn="l">
              <a:lnSpc>
                <a:spcPts val="2812"/>
              </a:lnSpc>
            </a:pPr>
            <a:r>
              <a:rPr lang="en-US" sz="1750" i="true">
                <a:solidFill>
                  <a:srgbClr val="3C3939"/>
                </a:solidFill>
                <a:latin typeface="Roboto Italics"/>
                <a:ea typeface="Roboto Italics"/>
                <a:cs typeface="Roboto Italics"/>
                <a:sym typeface="Roboto Italics"/>
              </a:rPr>
              <a:t>The graph shows the percentage of female participation in the Olympic Games from 1900 to 2020. There is a clear upward trend, indicating a significant increase in the number of female athletes participating over time. While the growth was initially slow, it has accelerated in recent decades, demonstrating a positive shift towards gender equality in the Games.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958602" y="929282"/>
            <a:ext cx="12751445" cy="6760815"/>
          </a:xfrm>
          <a:custGeom>
            <a:avLst/>
            <a:gdLst/>
            <a:ahLst/>
            <a:cxnLst/>
            <a:rect r="r" b="b" t="t" l="l"/>
            <a:pathLst>
              <a:path h="6760815" w="12751445">
                <a:moveTo>
                  <a:pt x="0" y="0"/>
                </a:moveTo>
                <a:lnTo>
                  <a:pt x="12751445" y="0"/>
                </a:lnTo>
                <a:lnTo>
                  <a:pt x="12751445" y="6760815"/>
                </a:lnTo>
                <a:lnTo>
                  <a:pt x="0" y="6760815"/>
                </a:lnTo>
                <a:lnTo>
                  <a:pt x="0" y="0"/>
                </a:lnTo>
                <a:close/>
              </a:path>
            </a:pathLst>
          </a:custGeom>
          <a:blipFill>
            <a:blip r:embed="rId3"/>
            <a:stretch>
              <a:fillRect l="0" t="-4" r="0" b="-4"/>
            </a:stretch>
          </a:blipFill>
        </p:spPr>
      </p:sp>
      <p:sp>
        <p:nvSpPr>
          <p:cNvPr name="TextBox 7" id="7"/>
          <p:cNvSpPr txBox="true"/>
          <p:nvPr/>
        </p:nvSpPr>
        <p:spPr>
          <a:xfrm rot="0">
            <a:off x="958602" y="7921973"/>
            <a:ext cx="16370796" cy="426690"/>
          </a:xfrm>
          <a:prstGeom prst="rect">
            <a:avLst/>
          </a:prstGeom>
        </p:spPr>
        <p:txBody>
          <a:bodyPr anchor="t" rtlCol="false" tIns="0" lIns="0" bIns="0" rIns="0">
            <a:spAutoFit/>
          </a:bodyPr>
          <a:lstStyle/>
          <a:p>
            <a:pPr algn="l">
              <a:lnSpc>
                <a:spcPts val="2749"/>
              </a:lnSpc>
            </a:pPr>
            <a:r>
              <a:rPr lang="en-US" sz="1687">
                <a:solidFill>
                  <a:srgbClr val="3C3939"/>
                </a:solidFill>
                <a:latin typeface="Roboto"/>
                <a:ea typeface="Roboto"/>
                <a:cs typeface="Roboto"/>
                <a:sym typeface="Roboto"/>
              </a:rPr>
              <a:t>Insight:</a:t>
            </a:r>
          </a:p>
        </p:txBody>
      </p:sp>
      <p:sp>
        <p:nvSpPr>
          <p:cNvPr name="TextBox 8" id="8"/>
          <p:cNvSpPr txBox="true"/>
          <p:nvPr/>
        </p:nvSpPr>
        <p:spPr>
          <a:xfrm rot="0">
            <a:off x="958602" y="8580536"/>
            <a:ext cx="16370796" cy="777180"/>
          </a:xfrm>
          <a:prstGeom prst="rect">
            <a:avLst/>
          </a:prstGeom>
        </p:spPr>
        <p:txBody>
          <a:bodyPr anchor="t" rtlCol="false" tIns="0" lIns="0" bIns="0" rIns="0">
            <a:spAutoFit/>
          </a:bodyPr>
          <a:lstStyle/>
          <a:p>
            <a:pPr algn="l">
              <a:lnSpc>
                <a:spcPts val="2749"/>
              </a:lnSpc>
            </a:pPr>
            <a:r>
              <a:rPr lang="en-US" sz="1687" i="true">
                <a:solidFill>
                  <a:srgbClr val="3C3939"/>
                </a:solidFill>
                <a:latin typeface="Roboto Italics"/>
                <a:ea typeface="Roboto Italics"/>
                <a:cs typeface="Roboto Italics"/>
                <a:sym typeface="Roboto Italics"/>
              </a:rPr>
              <a:t>The United States leads with the highest total number of medals, followed by China and Great Britain. However, China boasts the most gold medals, while the United States has the most silver and bronze medals. The remaining countries in the top 10 include Australia, France, Japan, Italy, the Netherlands, Germany, and Korea.</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4495651" y="1043434"/>
            <a:ext cx="9296697" cy="5683002"/>
          </a:xfrm>
          <a:custGeom>
            <a:avLst/>
            <a:gdLst/>
            <a:ahLst/>
            <a:cxnLst/>
            <a:rect r="r" b="b" t="t" l="l"/>
            <a:pathLst>
              <a:path h="5683002" w="9296697">
                <a:moveTo>
                  <a:pt x="0" y="0"/>
                </a:moveTo>
                <a:lnTo>
                  <a:pt x="9296698" y="0"/>
                </a:lnTo>
                <a:lnTo>
                  <a:pt x="9296698" y="5683002"/>
                </a:lnTo>
                <a:lnTo>
                  <a:pt x="0" y="5683002"/>
                </a:lnTo>
                <a:lnTo>
                  <a:pt x="0" y="0"/>
                </a:lnTo>
                <a:close/>
              </a:path>
            </a:pathLst>
          </a:custGeom>
          <a:blipFill>
            <a:blip r:embed="rId3"/>
            <a:stretch>
              <a:fillRect l="0" t="-31" r="0" b="-31"/>
            </a:stretch>
          </a:blipFill>
        </p:spPr>
      </p:sp>
      <p:sp>
        <p:nvSpPr>
          <p:cNvPr name="TextBox 7" id="7"/>
          <p:cNvSpPr txBox="true"/>
          <p:nvPr/>
        </p:nvSpPr>
        <p:spPr>
          <a:xfrm rot="0">
            <a:off x="908149" y="6951612"/>
            <a:ext cx="16471701" cy="398859"/>
          </a:xfrm>
          <a:prstGeom prst="rect">
            <a:avLst/>
          </a:prstGeom>
        </p:spPr>
        <p:txBody>
          <a:bodyPr anchor="t" rtlCol="false" tIns="0" lIns="0" bIns="0" rIns="0">
            <a:spAutoFit/>
          </a:bodyPr>
          <a:lstStyle/>
          <a:p>
            <a:pPr algn="l">
              <a:lnSpc>
                <a:spcPts val="2562"/>
              </a:lnSpc>
            </a:pPr>
            <a:r>
              <a:rPr lang="en-US" sz="1625">
                <a:solidFill>
                  <a:srgbClr val="3C3939"/>
                </a:solidFill>
                <a:latin typeface="Roboto"/>
                <a:ea typeface="Roboto"/>
                <a:cs typeface="Roboto"/>
                <a:sym typeface="Roboto"/>
              </a:rPr>
              <a:t>Insights:</a:t>
            </a:r>
          </a:p>
        </p:txBody>
      </p:sp>
      <p:sp>
        <p:nvSpPr>
          <p:cNvPr name="TextBox 8" id="8"/>
          <p:cNvSpPr txBox="true"/>
          <p:nvPr/>
        </p:nvSpPr>
        <p:spPr>
          <a:xfrm rot="0">
            <a:off x="1240185" y="7575649"/>
            <a:ext cx="16139666" cy="398859"/>
          </a:xfrm>
          <a:prstGeom prst="rect">
            <a:avLst/>
          </a:prstGeom>
        </p:spPr>
        <p:txBody>
          <a:bodyPr anchor="t" rtlCol="false" tIns="0" lIns="0" bIns="0" rIns="0">
            <a:spAutoFit/>
          </a:bodyPr>
          <a:lstStyle/>
          <a:p>
            <a:pPr algn="l" marL="245070" indent="-122535" lvl="1">
              <a:lnSpc>
                <a:spcPts val="2562"/>
              </a:lnSpc>
              <a:buAutoNum type="arabicPeriod" startAt="1"/>
            </a:pPr>
            <a:r>
              <a:rPr lang="en-US" b="true" sz="1625">
                <a:solidFill>
                  <a:srgbClr val="3C3939"/>
                </a:solidFill>
                <a:latin typeface="Roboto Bold"/>
                <a:ea typeface="Roboto Bold"/>
                <a:cs typeface="Roboto Bold"/>
                <a:sym typeface="Roboto Bold"/>
              </a:rPr>
              <a:t>United States Dominance:</a:t>
            </a:r>
            <a:r>
              <a:rPr lang="en-US" sz="1625">
                <a:solidFill>
                  <a:srgbClr val="3C3939"/>
                </a:solidFill>
                <a:latin typeface="Roboto"/>
                <a:ea typeface="Roboto"/>
                <a:cs typeface="Roboto"/>
                <a:sym typeface="Roboto"/>
              </a:rPr>
              <a:t> </a:t>
            </a:r>
            <a:r>
              <a:rPr lang="en-US" sz="1625" i="true">
                <a:solidFill>
                  <a:srgbClr val="3C3939"/>
                </a:solidFill>
                <a:latin typeface="Roboto Italics"/>
                <a:ea typeface="Roboto Italics"/>
                <a:cs typeface="Roboto Italics"/>
                <a:sym typeface="Roboto Italics"/>
              </a:rPr>
              <a:t>The United States leads in overall medal count, excelling in a wide range of sports.</a:t>
            </a:r>
          </a:p>
        </p:txBody>
      </p:sp>
      <p:sp>
        <p:nvSpPr>
          <p:cNvPr name="TextBox 9" id="9"/>
          <p:cNvSpPr txBox="true"/>
          <p:nvPr/>
        </p:nvSpPr>
        <p:spPr>
          <a:xfrm rot="0">
            <a:off x="1240185" y="7998619"/>
            <a:ext cx="16139666" cy="398859"/>
          </a:xfrm>
          <a:prstGeom prst="rect">
            <a:avLst/>
          </a:prstGeom>
        </p:spPr>
        <p:txBody>
          <a:bodyPr anchor="t" rtlCol="false" tIns="0" lIns="0" bIns="0" rIns="0">
            <a:spAutoFit/>
          </a:bodyPr>
          <a:lstStyle/>
          <a:p>
            <a:pPr algn="l" marL="245070" indent="-122535" lvl="1">
              <a:lnSpc>
                <a:spcPts val="2562"/>
              </a:lnSpc>
              <a:buAutoNum type="arabicPeriod" startAt="1"/>
            </a:pPr>
            <a:r>
              <a:rPr lang="en-US" b="true" sz="1625">
                <a:solidFill>
                  <a:srgbClr val="3C3939"/>
                </a:solidFill>
                <a:latin typeface="Roboto Bold"/>
                <a:ea typeface="Roboto Bold"/>
                <a:cs typeface="Roboto Bold"/>
                <a:sym typeface="Roboto Bold"/>
              </a:rPr>
              <a:t>Swimming Success:</a:t>
            </a:r>
            <a:r>
              <a:rPr lang="en-US" sz="1625">
                <a:solidFill>
                  <a:srgbClr val="3C3939"/>
                </a:solidFill>
                <a:latin typeface="Roboto"/>
                <a:ea typeface="Roboto"/>
                <a:cs typeface="Roboto"/>
                <a:sym typeface="Roboto"/>
              </a:rPr>
              <a:t> </a:t>
            </a:r>
            <a:r>
              <a:rPr lang="en-US" sz="1625" i="true">
                <a:solidFill>
                  <a:srgbClr val="3C3939"/>
                </a:solidFill>
                <a:latin typeface="Roboto Italics"/>
                <a:ea typeface="Roboto Italics"/>
                <a:cs typeface="Roboto Italics"/>
                <a:sym typeface="Roboto Italics"/>
              </a:rPr>
              <a:t>Both the United States and Australia demonstrate significant strength in swimming, with numerous gold medals.</a:t>
            </a:r>
          </a:p>
        </p:txBody>
      </p:sp>
      <p:sp>
        <p:nvSpPr>
          <p:cNvPr name="TextBox 10" id="10"/>
          <p:cNvSpPr txBox="true"/>
          <p:nvPr/>
        </p:nvSpPr>
        <p:spPr>
          <a:xfrm rot="0">
            <a:off x="1240185" y="8421589"/>
            <a:ext cx="16139666" cy="398859"/>
          </a:xfrm>
          <a:prstGeom prst="rect">
            <a:avLst/>
          </a:prstGeom>
        </p:spPr>
        <p:txBody>
          <a:bodyPr anchor="t" rtlCol="false" tIns="0" lIns="0" bIns="0" rIns="0">
            <a:spAutoFit/>
          </a:bodyPr>
          <a:lstStyle/>
          <a:p>
            <a:pPr algn="l" marL="245070" indent="-122535" lvl="1">
              <a:lnSpc>
                <a:spcPts val="2562"/>
              </a:lnSpc>
              <a:buAutoNum type="arabicPeriod" startAt="1"/>
            </a:pPr>
            <a:r>
              <a:rPr lang="en-US" b="true" sz="1625">
                <a:solidFill>
                  <a:srgbClr val="3C3939"/>
                </a:solidFill>
                <a:latin typeface="Roboto Bold"/>
                <a:ea typeface="Roboto Bold"/>
                <a:cs typeface="Roboto Bold"/>
                <a:sym typeface="Roboto Bold"/>
              </a:rPr>
              <a:t>European Strength:</a:t>
            </a:r>
            <a:r>
              <a:rPr lang="en-US" sz="1625">
                <a:solidFill>
                  <a:srgbClr val="3C3939"/>
                </a:solidFill>
                <a:latin typeface="Roboto"/>
                <a:ea typeface="Roboto"/>
                <a:cs typeface="Roboto"/>
                <a:sym typeface="Roboto"/>
              </a:rPr>
              <a:t> </a:t>
            </a:r>
            <a:r>
              <a:rPr lang="en-US" sz="1625" i="true">
                <a:solidFill>
                  <a:srgbClr val="3C3939"/>
                </a:solidFill>
                <a:latin typeface="Roboto Italics"/>
                <a:ea typeface="Roboto Italics"/>
                <a:cs typeface="Roboto Italics"/>
                <a:sym typeface="Roboto Italics"/>
              </a:rPr>
              <a:t>European countries like France, Great Britain, Germany, and Italy have a strong presence in multiple sports, showcasing their athletic prowess.</a:t>
            </a:r>
          </a:p>
        </p:txBody>
      </p:sp>
      <p:sp>
        <p:nvSpPr>
          <p:cNvPr name="TextBox 11" id="11"/>
          <p:cNvSpPr txBox="true"/>
          <p:nvPr/>
        </p:nvSpPr>
        <p:spPr>
          <a:xfrm rot="0">
            <a:off x="1240185" y="8844557"/>
            <a:ext cx="16139666" cy="398859"/>
          </a:xfrm>
          <a:prstGeom prst="rect">
            <a:avLst/>
          </a:prstGeom>
        </p:spPr>
        <p:txBody>
          <a:bodyPr anchor="t" rtlCol="false" tIns="0" lIns="0" bIns="0" rIns="0">
            <a:spAutoFit/>
          </a:bodyPr>
          <a:lstStyle/>
          <a:p>
            <a:pPr algn="l" marL="245070" indent="-122535" lvl="1">
              <a:lnSpc>
                <a:spcPts val="2562"/>
              </a:lnSpc>
              <a:buAutoNum type="arabicPeriod" startAt="1"/>
            </a:pPr>
            <a:r>
              <a:rPr lang="en-US" b="true" sz="1625">
                <a:solidFill>
                  <a:srgbClr val="3C3939"/>
                </a:solidFill>
                <a:latin typeface="Roboto Bold"/>
                <a:ea typeface="Roboto Bold"/>
                <a:cs typeface="Roboto Bold"/>
                <a:sym typeface="Roboto Bold"/>
              </a:rPr>
              <a:t>Specialized Strengths:</a:t>
            </a:r>
            <a:r>
              <a:rPr lang="en-US" sz="1625">
                <a:solidFill>
                  <a:srgbClr val="3C3939"/>
                </a:solidFill>
                <a:latin typeface="Roboto"/>
                <a:ea typeface="Roboto"/>
                <a:cs typeface="Roboto"/>
                <a:sym typeface="Roboto"/>
              </a:rPr>
              <a:t> </a:t>
            </a:r>
            <a:r>
              <a:rPr lang="en-US" sz="1625" i="true">
                <a:solidFill>
                  <a:srgbClr val="3C3939"/>
                </a:solidFill>
                <a:latin typeface="Roboto Italics"/>
                <a:ea typeface="Roboto Italics"/>
                <a:cs typeface="Roboto Italics"/>
                <a:sym typeface="Roboto Italics"/>
              </a:rPr>
              <a:t>Certain countries have niche strengths in specific disciplines. For example, China excels in table tennis and badminton, while Japan dominates in judo.</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TextBox 6" id="6"/>
          <p:cNvSpPr txBox="true"/>
          <p:nvPr/>
        </p:nvSpPr>
        <p:spPr>
          <a:xfrm rot="0">
            <a:off x="502741" y="375940"/>
            <a:ext cx="6246934" cy="441325"/>
          </a:xfrm>
          <a:prstGeom prst="rect">
            <a:avLst/>
          </a:prstGeom>
        </p:spPr>
        <p:txBody>
          <a:bodyPr anchor="t" rtlCol="false" tIns="0" lIns="0" bIns="0" rIns="0">
            <a:spAutoFit/>
          </a:bodyPr>
          <a:lstStyle/>
          <a:p>
            <a:pPr algn="l">
              <a:lnSpc>
                <a:spcPts val="3499"/>
              </a:lnSpc>
            </a:pPr>
            <a:r>
              <a:rPr lang="en-US" sz="2812">
                <a:solidFill>
                  <a:srgbClr val="1B1B27"/>
                </a:solidFill>
                <a:latin typeface="Raleway"/>
                <a:ea typeface="Raleway"/>
                <a:cs typeface="Raleway"/>
                <a:sym typeface="Raleway"/>
              </a:rPr>
              <a:t>Medal Analysis and Insights</a:t>
            </a:r>
          </a:p>
        </p:txBody>
      </p:sp>
      <p:sp>
        <p:nvSpPr>
          <p:cNvPr name="Freeform 7" id="7" descr="preencoded.png"/>
          <p:cNvSpPr/>
          <p:nvPr/>
        </p:nvSpPr>
        <p:spPr>
          <a:xfrm flipH="false" flipV="false" rot="0">
            <a:off x="2579712" y="1028700"/>
            <a:ext cx="12985105" cy="4831110"/>
          </a:xfrm>
          <a:custGeom>
            <a:avLst/>
            <a:gdLst/>
            <a:ahLst/>
            <a:cxnLst/>
            <a:rect r="r" b="b" t="t" l="l"/>
            <a:pathLst>
              <a:path h="4831110" w="12985105">
                <a:moveTo>
                  <a:pt x="0" y="0"/>
                </a:moveTo>
                <a:lnTo>
                  <a:pt x="12985105" y="0"/>
                </a:lnTo>
                <a:lnTo>
                  <a:pt x="12985105" y="4831110"/>
                </a:lnTo>
                <a:lnTo>
                  <a:pt x="0" y="4831110"/>
                </a:lnTo>
                <a:lnTo>
                  <a:pt x="0" y="0"/>
                </a:lnTo>
                <a:close/>
              </a:path>
            </a:pathLst>
          </a:custGeom>
          <a:blipFill>
            <a:blip r:embed="rId3"/>
            <a:stretch>
              <a:fillRect l="-10" t="0" r="-10" b="0"/>
            </a:stretch>
          </a:blipFill>
        </p:spPr>
      </p:sp>
      <p:grpSp>
        <p:nvGrpSpPr>
          <p:cNvPr name="Group 8" id="8"/>
          <p:cNvGrpSpPr/>
          <p:nvPr/>
        </p:nvGrpSpPr>
        <p:grpSpPr>
          <a:xfrm rot="0">
            <a:off x="497979" y="6209110"/>
            <a:ext cx="332780" cy="332780"/>
            <a:chOff x="0" y="0"/>
            <a:chExt cx="443707" cy="443707"/>
          </a:xfrm>
        </p:grpSpPr>
        <p:sp>
          <p:nvSpPr>
            <p:cNvPr name="Freeform 9" id="9"/>
            <p:cNvSpPr/>
            <p:nvPr/>
          </p:nvSpPr>
          <p:spPr>
            <a:xfrm flipH="false" flipV="false" rot="0">
              <a:off x="6350" y="6350"/>
              <a:ext cx="431038" cy="431038"/>
            </a:xfrm>
            <a:custGeom>
              <a:avLst/>
              <a:gdLst/>
              <a:ahLst/>
              <a:cxnLst/>
              <a:rect r="r" b="b" t="t" l="l"/>
              <a:pathLst>
                <a:path h="431038" w="431038">
                  <a:moveTo>
                    <a:pt x="0" y="80518"/>
                  </a:moveTo>
                  <a:cubicBezTo>
                    <a:pt x="0" y="36068"/>
                    <a:pt x="36068" y="0"/>
                    <a:pt x="80518" y="0"/>
                  </a:cubicBezTo>
                  <a:lnTo>
                    <a:pt x="350520" y="0"/>
                  </a:lnTo>
                  <a:cubicBezTo>
                    <a:pt x="394970" y="0"/>
                    <a:pt x="431038" y="36068"/>
                    <a:pt x="431038" y="80518"/>
                  </a:cubicBezTo>
                  <a:lnTo>
                    <a:pt x="431038" y="350520"/>
                  </a:lnTo>
                  <a:cubicBezTo>
                    <a:pt x="431038" y="394970"/>
                    <a:pt x="394970" y="431038"/>
                    <a:pt x="350520" y="431038"/>
                  </a:cubicBezTo>
                  <a:lnTo>
                    <a:pt x="80518" y="431038"/>
                  </a:lnTo>
                  <a:cubicBezTo>
                    <a:pt x="36068" y="431038"/>
                    <a:pt x="0" y="394970"/>
                    <a:pt x="0" y="350520"/>
                  </a:cubicBezTo>
                  <a:close/>
                </a:path>
              </a:pathLst>
            </a:custGeom>
            <a:solidFill>
              <a:srgbClr val="E1E1EA"/>
            </a:solidFill>
          </p:spPr>
        </p:sp>
        <p:sp>
          <p:nvSpPr>
            <p:cNvPr name="Freeform 10" id="10"/>
            <p:cNvSpPr/>
            <p:nvPr/>
          </p:nvSpPr>
          <p:spPr>
            <a:xfrm flipH="false" flipV="false" rot="0">
              <a:off x="0" y="0"/>
              <a:ext cx="443738" cy="443738"/>
            </a:xfrm>
            <a:custGeom>
              <a:avLst/>
              <a:gdLst/>
              <a:ahLst/>
              <a:cxnLst/>
              <a:rect r="r" b="b" t="t" l="l"/>
              <a:pathLst>
                <a:path h="443738" w="443738">
                  <a:moveTo>
                    <a:pt x="0" y="86868"/>
                  </a:moveTo>
                  <a:cubicBezTo>
                    <a:pt x="0" y="38862"/>
                    <a:pt x="38862" y="0"/>
                    <a:pt x="86868" y="0"/>
                  </a:cubicBezTo>
                  <a:lnTo>
                    <a:pt x="356870" y="0"/>
                  </a:lnTo>
                  <a:lnTo>
                    <a:pt x="356870" y="6350"/>
                  </a:lnTo>
                  <a:lnTo>
                    <a:pt x="356870" y="0"/>
                  </a:lnTo>
                  <a:lnTo>
                    <a:pt x="356870" y="6350"/>
                  </a:lnTo>
                  <a:lnTo>
                    <a:pt x="356870" y="0"/>
                  </a:lnTo>
                  <a:cubicBezTo>
                    <a:pt x="404876" y="0"/>
                    <a:pt x="443738" y="38862"/>
                    <a:pt x="443738" y="86868"/>
                  </a:cubicBezTo>
                  <a:lnTo>
                    <a:pt x="443738" y="356870"/>
                  </a:lnTo>
                  <a:lnTo>
                    <a:pt x="437388" y="356870"/>
                  </a:lnTo>
                  <a:lnTo>
                    <a:pt x="443738" y="356870"/>
                  </a:lnTo>
                  <a:cubicBezTo>
                    <a:pt x="443738" y="404876"/>
                    <a:pt x="404876" y="443738"/>
                    <a:pt x="356870" y="443738"/>
                  </a:cubicBezTo>
                  <a:lnTo>
                    <a:pt x="356870" y="437388"/>
                  </a:lnTo>
                  <a:lnTo>
                    <a:pt x="356870" y="443738"/>
                  </a:lnTo>
                  <a:lnTo>
                    <a:pt x="86868" y="443738"/>
                  </a:lnTo>
                  <a:lnTo>
                    <a:pt x="86868" y="437388"/>
                  </a:lnTo>
                  <a:lnTo>
                    <a:pt x="86868" y="443738"/>
                  </a:lnTo>
                  <a:cubicBezTo>
                    <a:pt x="38862" y="443738"/>
                    <a:pt x="0" y="404876"/>
                    <a:pt x="0" y="356870"/>
                  </a:cubicBezTo>
                  <a:lnTo>
                    <a:pt x="0" y="86868"/>
                  </a:lnTo>
                  <a:lnTo>
                    <a:pt x="6350" y="86868"/>
                  </a:lnTo>
                  <a:lnTo>
                    <a:pt x="0" y="86868"/>
                  </a:lnTo>
                  <a:moveTo>
                    <a:pt x="12700" y="86868"/>
                  </a:moveTo>
                  <a:lnTo>
                    <a:pt x="12700" y="356870"/>
                  </a:lnTo>
                  <a:lnTo>
                    <a:pt x="6350" y="356870"/>
                  </a:lnTo>
                  <a:lnTo>
                    <a:pt x="12700" y="356870"/>
                  </a:lnTo>
                  <a:cubicBezTo>
                    <a:pt x="12700" y="397764"/>
                    <a:pt x="45847" y="431038"/>
                    <a:pt x="86868" y="431038"/>
                  </a:cubicBezTo>
                  <a:lnTo>
                    <a:pt x="356870" y="431038"/>
                  </a:lnTo>
                  <a:cubicBezTo>
                    <a:pt x="397764" y="431038"/>
                    <a:pt x="431038" y="397891"/>
                    <a:pt x="431038" y="356870"/>
                  </a:cubicBezTo>
                  <a:lnTo>
                    <a:pt x="431038" y="86868"/>
                  </a:lnTo>
                  <a:lnTo>
                    <a:pt x="437388" y="86868"/>
                  </a:lnTo>
                  <a:lnTo>
                    <a:pt x="431038" y="86868"/>
                  </a:lnTo>
                  <a:cubicBezTo>
                    <a:pt x="431038" y="45847"/>
                    <a:pt x="397764" y="12700"/>
                    <a:pt x="356870" y="12700"/>
                  </a:cubicBezTo>
                  <a:lnTo>
                    <a:pt x="86868" y="12700"/>
                  </a:lnTo>
                  <a:lnTo>
                    <a:pt x="86868" y="6350"/>
                  </a:lnTo>
                  <a:lnTo>
                    <a:pt x="86868" y="12700"/>
                  </a:lnTo>
                  <a:cubicBezTo>
                    <a:pt x="45847" y="12700"/>
                    <a:pt x="12700" y="45847"/>
                    <a:pt x="12700" y="86868"/>
                  </a:cubicBezTo>
                  <a:close/>
                </a:path>
              </a:pathLst>
            </a:custGeom>
            <a:solidFill>
              <a:srgbClr val="C7C7D0"/>
            </a:solidFill>
          </p:spPr>
        </p:sp>
      </p:grpSp>
      <p:sp>
        <p:nvSpPr>
          <p:cNvPr name="TextBox 11" id="11"/>
          <p:cNvSpPr txBox="true"/>
          <p:nvPr/>
        </p:nvSpPr>
        <p:spPr>
          <a:xfrm rot="0">
            <a:off x="618232" y="6286797"/>
            <a:ext cx="92274" cy="196454"/>
          </a:xfrm>
          <a:prstGeom prst="rect">
            <a:avLst/>
          </a:prstGeom>
        </p:spPr>
        <p:txBody>
          <a:bodyPr anchor="t" rtlCol="false" tIns="0" lIns="0" bIns="0" rIns="0">
            <a:spAutoFit/>
          </a:bodyPr>
          <a:lstStyle/>
          <a:p>
            <a:pPr algn="ctr">
              <a:lnSpc>
                <a:spcPts val="1687"/>
              </a:lnSpc>
            </a:pPr>
            <a:r>
              <a:rPr lang="en-US" sz="1687">
                <a:solidFill>
                  <a:srgbClr val="3C3939"/>
                </a:solidFill>
                <a:latin typeface="Raleway"/>
                <a:ea typeface="Raleway"/>
                <a:cs typeface="Raleway"/>
                <a:sym typeface="Raleway"/>
              </a:rPr>
              <a:t>1</a:t>
            </a:r>
          </a:p>
        </p:txBody>
      </p:sp>
      <p:sp>
        <p:nvSpPr>
          <p:cNvPr name="Freeform 12" id="12" descr="preencoded.png"/>
          <p:cNvSpPr/>
          <p:nvPr/>
        </p:nvSpPr>
        <p:spPr>
          <a:xfrm flipH="false" flipV="false" rot="0">
            <a:off x="969615" y="6213872"/>
            <a:ext cx="4066282" cy="3151883"/>
          </a:xfrm>
          <a:custGeom>
            <a:avLst/>
            <a:gdLst/>
            <a:ahLst/>
            <a:cxnLst/>
            <a:rect r="r" b="b" t="t" l="l"/>
            <a:pathLst>
              <a:path h="3151883" w="4066282">
                <a:moveTo>
                  <a:pt x="0" y="0"/>
                </a:moveTo>
                <a:lnTo>
                  <a:pt x="4066283" y="0"/>
                </a:lnTo>
                <a:lnTo>
                  <a:pt x="4066283" y="3151883"/>
                </a:lnTo>
                <a:lnTo>
                  <a:pt x="0" y="3151883"/>
                </a:lnTo>
                <a:lnTo>
                  <a:pt x="0" y="0"/>
                </a:lnTo>
                <a:close/>
              </a:path>
            </a:pathLst>
          </a:custGeom>
          <a:blipFill>
            <a:blip r:embed="rId4"/>
            <a:stretch>
              <a:fillRect l="0" t="-3" r="0" b="-3"/>
            </a:stretch>
          </a:blipFill>
        </p:spPr>
      </p:sp>
      <p:sp>
        <p:nvSpPr>
          <p:cNvPr name="TextBox 13" id="13"/>
          <p:cNvSpPr txBox="true"/>
          <p:nvPr/>
        </p:nvSpPr>
        <p:spPr>
          <a:xfrm rot="0">
            <a:off x="969615" y="9508331"/>
            <a:ext cx="1795909" cy="243483"/>
          </a:xfrm>
          <a:prstGeom prst="rect">
            <a:avLst/>
          </a:prstGeom>
        </p:spPr>
        <p:txBody>
          <a:bodyPr anchor="t" rtlCol="false" tIns="0" lIns="0" bIns="0" rIns="0">
            <a:spAutoFit/>
          </a:bodyPr>
          <a:lstStyle/>
          <a:p>
            <a:pPr algn="l">
              <a:lnSpc>
                <a:spcPts val="1750"/>
              </a:lnSpc>
            </a:pPr>
            <a:r>
              <a:rPr lang="en-US" sz="1375">
                <a:solidFill>
                  <a:srgbClr val="3C3939"/>
                </a:solidFill>
                <a:latin typeface="Raleway"/>
                <a:ea typeface="Raleway"/>
                <a:cs typeface="Raleway"/>
                <a:sym typeface="Raleway"/>
              </a:rPr>
              <a:t>Medal Distribution</a:t>
            </a:r>
          </a:p>
        </p:txBody>
      </p:sp>
      <p:sp>
        <p:nvSpPr>
          <p:cNvPr name="TextBox 14" id="14"/>
          <p:cNvSpPr txBox="true"/>
          <p:nvPr/>
        </p:nvSpPr>
        <p:spPr>
          <a:xfrm rot="0">
            <a:off x="969615" y="9790360"/>
            <a:ext cx="8102650" cy="507206"/>
          </a:xfrm>
          <a:prstGeom prst="rect">
            <a:avLst/>
          </a:prstGeom>
        </p:spPr>
        <p:txBody>
          <a:bodyPr anchor="t" rtlCol="false" tIns="0" lIns="0" bIns="0" rIns="0">
            <a:spAutoFit/>
          </a:bodyPr>
          <a:lstStyle/>
          <a:p>
            <a:pPr algn="l">
              <a:lnSpc>
                <a:spcPts val="1749"/>
              </a:lnSpc>
            </a:pPr>
            <a:r>
              <a:rPr lang="en-US" sz="1124">
                <a:solidFill>
                  <a:srgbClr val="3C3939"/>
                </a:solidFill>
                <a:latin typeface="Roboto"/>
                <a:ea typeface="Roboto"/>
                <a:cs typeface="Roboto"/>
                <a:sym typeface="Roboto"/>
              </a:rPr>
              <a:t>The analysis reveals the distribution of medals across different sports, countries, and athlete categories, identifying trends and potential surprises in the upcoming Games.</a:t>
            </a:r>
          </a:p>
        </p:txBody>
      </p:sp>
      <p:grpSp>
        <p:nvGrpSpPr>
          <p:cNvPr name="Group 15" id="15"/>
          <p:cNvGrpSpPr/>
          <p:nvPr/>
        </p:nvGrpSpPr>
        <p:grpSpPr>
          <a:xfrm rot="0">
            <a:off x="9211121" y="6209110"/>
            <a:ext cx="332780" cy="332780"/>
            <a:chOff x="0" y="0"/>
            <a:chExt cx="443707" cy="443707"/>
          </a:xfrm>
        </p:grpSpPr>
        <p:sp>
          <p:nvSpPr>
            <p:cNvPr name="Freeform 16" id="16"/>
            <p:cNvSpPr/>
            <p:nvPr/>
          </p:nvSpPr>
          <p:spPr>
            <a:xfrm flipH="false" flipV="false" rot="0">
              <a:off x="6350" y="6350"/>
              <a:ext cx="431038" cy="431038"/>
            </a:xfrm>
            <a:custGeom>
              <a:avLst/>
              <a:gdLst/>
              <a:ahLst/>
              <a:cxnLst/>
              <a:rect r="r" b="b" t="t" l="l"/>
              <a:pathLst>
                <a:path h="431038" w="431038">
                  <a:moveTo>
                    <a:pt x="0" y="80518"/>
                  </a:moveTo>
                  <a:cubicBezTo>
                    <a:pt x="0" y="36068"/>
                    <a:pt x="36068" y="0"/>
                    <a:pt x="80518" y="0"/>
                  </a:cubicBezTo>
                  <a:lnTo>
                    <a:pt x="350520" y="0"/>
                  </a:lnTo>
                  <a:cubicBezTo>
                    <a:pt x="394970" y="0"/>
                    <a:pt x="431038" y="36068"/>
                    <a:pt x="431038" y="80518"/>
                  </a:cubicBezTo>
                  <a:lnTo>
                    <a:pt x="431038" y="350520"/>
                  </a:lnTo>
                  <a:cubicBezTo>
                    <a:pt x="431038" y="394970"/>
                    <a:pt x="394970" y="431038"/>
                    <a:pt x="350520" y="431038"/>
                  </a:cubicBezTo>
                  <a:lnTo>
                    <a:pt x="80518" y="431038"/>
                  </a:lnTo>
                  <a:cubicBezTo>
                    <a:pt x="36068" y="431038"/>
                    <a:pt x="0" y="394970"/>
                    <a:pt x="0" y="350520"/>
                  </a:cubicBezTo>
                  <a:close/>
                </a:path>
              </a:pathLst>
            </a:custGeom>
            <a:solidFill>
              <a:srgbClr val="E1E1EA"/>
            </a:solidFill>
          </p:spPr>
        </p:sp>
        <p:sp>
          <p:nvSpPr>
            <p:cNvPr name="Freeform 17" id="17"/>
            <p:cNvSpPr/>
            <p:nvPr/>
          </p:nvSpPr>
          <p:spPr>
            <a:xfrm flipH="false" flipV="false" rot="0">
              <a:off x="0" y="0"/>
              <a:ext cx="443738" cy="443738"/>
            </a:xfrm>
            <a:custGeom>
              <a:avLst/>
              <a:gdLst/>
              <a:ahLst/>
              <a:cxnLst/>
              <a:rect r="r" b="b" t="t" l="l"/>
              <a:pathLst>
                <a:path h="443738" w="443738">
                  <a:moveTo>
                    <a:pt x="0" y="86868"/>
                  </a:moveTo>
                  <a:cubicBezTo>
                    <a:pt x="0" y="38862"/>
                    <a:pt x="38862" y="0"/>
                    <a:pt x="86868" y="0"/>
                  </a:cubicBezTo>
                  <a:lnTo>
                    <a:pt x="356870" y="0"/>
                  </a:lnTo>
                  <a:lnTo>
                    <a:pt x="356870" y="6350"/>
                  </a:lnTo>
                  <a:lnTo>
                    <a:pt x="356870" y="0"/>
                  </a:lnTo>
                  <a:lnTo>
                    <a:pt x="356870" y="6350"/>
                  </a:lnTo>
                  <a:lnTo>
                    <a:pt x="356870" y="0"/>
                  </a:lnTo>
                  <a:cubicBezTo>
                    <a:pt x="404876" y="0"/>
                    <a:pt x="443738" y="38862"/>
                    <a:pt x="443738" y="86868"/>
                  </a:cubicBezTo>
                  <a:lnTo>
                    <a:pt x="443738" y="356870"/>
                  </a:lnTo>
                  <a:lnTo>
                    <a:pt x="437388" y="356870"/>
                  </a:lnTo>
                  <a:lnTo>
                    <a:pt x="443738" y="356870"/>
                  </a:lnTo>
                  <a:cubicBezTo>
                    <a:pt x="443738" y="404876"/>
                    <a:pt x="404876" y="443738"/>
                    <a:pt x="356870" y="443738"/>
                  </a:cubicBezTo>
                  <a:lnTo>
                    <a:pt x="356870" y="437388"/>
                  </a:lnTo>
                  <a:lnTo>
                    <a:pt x="356870" y="443738"/>
                  </a:lnTo>
                  <a:lnTo>
                    <a:pt x="86868" y="443738"/>
                  </a:lnTo>
                  <a:lnTo>
                    <a:pt x="86868" y="437388"/>
                  </a:lnTo>
                  <a:lnTo>
                    <a:pt x="86868" y="443738"/>
                  </a:lnTo>
                  <a:cubicBezTo>
                    <a:pt x="38862" y="443738"/>
                    <a:pt x="0" y="404876"/>
                    <a:pt x="0" y="356870"/>
                  </a:cubicBezTo>
                  <a:lnTo>
                    <a:pt x="0" y="86868"/>
                  </a:lnTo>
                  <a:lnTo>
                    <a:pt x="6350" y="86868"/>
                  </a:lnTo>
                  <a:lnTo>
                    <a:pt x="0" y="86868"/>
                  </a:lnTo>
                  <a:moveTo>
                    <a:pt x="12700" y="86868"/>
                  </a:moveTo>
                  <a:lnTo>
                    <a:pt x="12700" y="356870"/>
                  </a:lnTo>
                  <a:lnTo>
                    <a:pt x="6350" y="356870"/>
                  </a:lnTo>
                  <a:lnTo>
                    <a:pt x="12700" y="356870"/>
                  </a:lnTo>
                  <a:cubicBezTo>
                    <a:pt x="12700" y="397764"/>
                    <a:pt x="45847" y="431038"/>
                    <a:pt x="86868" y="431038"/>
                  </a:cubicBezTo>
                  <a:lnTo>
                    <a:pt x="356870" y="431038"/>
                  </a:lnTo>
                  <a:cubicBezTo>
                    <a:pt x="397764" y="431038"/>
                    <a:pt x="431038" y="397891"/>
                    <a:pt x="431038" y="356870"/>
                  </a:cubicBezTo>
                  <a:lnTo>
                    <a:pt x="431038" y="86868"/>
                  </a:lnTo>
                  <a:lnTo>
                    <a:pt x="437388" y="86868"/>
                  </a:lnTo>
                  <a:lnTo>
                    <a:pt x="431038" y="86868"/>
                  </a:lnTo>
                  <a:cubicBezTo>
                    <a:pt x="431038" y="45847"/>
                    <a:pt x="397764" y="12700"/>
                    <a:pt x="356870" y="12700"/>
                  </a:cubicBezTo>
                  <a:lnTo>
                    <a:pt x="86868" y="12700"/>
                  </a:lnTo>
                  <a:lnTo>
                    <a:pt x="86868" y="6350"/>
                  </a:lnTo>
                  <a:lnTo>
                    <a:pt x="86868" y="12700"/>
                  </a:lnTo>
                  <a:cubicBezTo>
                    <a:pt x="45847" y="12700"/>
                    <a:pt x="12700" y="45847"/>
                    <a:pt x="12700" y="86868"/>
                  </a:cubicBezTo>
                  <a:close/>
                </a:path>
              </a:pathLst>
            </a:custGeom>
            <a:solidFill>
              <a:srgbClr val="C7C7D0"/>
            </a:solidFill>
          </p:spPr>
        </p:sp>
      </p:grpSp>
      <p:sp>
        <p:nvSpPr>
          <p:cNvPr name="TextBox 18" id="18"/>
          <p:cNvSpPr txBox="true"/>
          <p:nvPr/>
        </p:nvSpPr>
        <p:spPr>
          <a:xfrm rot="0">
            <a:off x="9321404" y="6286797"/>
            <a:ext cx="112216" cy="196454"/>
          </a:xfrm>
          <a:prstGeom prst="rect">
            <a:avLst/>
          </a:prstGeom>
        </p:spPr>
        <p:txBody>
          <a:bodyPr anchor="t" rtlCol="false" tIns="0" lIns="0" bIns="0" rIns="0">
            <a:spAutoFit/>
          </a:bodyPr>
          <a:lstStyle/>
          <a:p>
            <a:pPr algn="ctr">
              <a:lnSpc>
                <a:spcPts val="1687"/>
              </a:lnSpc>
            </a:pPr>
            <a:r>
              <a:rPr lang="en-US" sz="1687">
                <a:solidFill>
                  <a:srgbClr val="3C3939"/>
                </a:solidFill>
                <a:latin typeface="Raleway"/>
                <a:ea typeface="Raleway"/>
                <a:cs typeface="Raleway"/>
                <a:sym typeface="Raleway"/>
              </a:rPr>
              <a:t>2</a:t>
            </a:r>
          </a:p>
        </p:txBody>
      </p:sp>
      <p:sp>
        <p:nvSpPr>
          <p:cNvPr name="Freeform 19" id="19" descr="preencoded.png"/>
          <p:cNvSpPr/>
          <p:nvPr/>
        </p:nvSpPr>
        <p:spPr>
          <a:xfrm flipH="false" flipV="false" rot="0">
            <a:off x="9682758" y="6213872"/>
            <a:ext cx="2849612" cy="1172021"/>
          </a:xfrm>
          <a:custGeom>
            <a:avLst/>
            <a:gdLst/>
            <a:ahLst/>
            <a:cxnLst/>
            <a:rect r="r" b="b" t="t" l="l"/>
            <a:pathLst>
              <a:path h="1172021" w="2849612">
                <a:moveTo>
                  <a:pt x="0" y="0"/>
                </a:moveTo>
                <a:lnTo>
                  <a:pt x="2849612" y="0"/>
                </a:lnTo>
                <a:lnTo>
                  <a:pt x="2849612" y="1172022"/>
                </a:lnTo>
                <a:lnTo>
                  <a:pt x="0" y="1172022"/>
                </a:lnTo>
                <a:lnTo>
                  <a:pt x="0" y="0"/>
                </a:lnTo>
                <a:close/>
              </a:path>
            </a:pathLst>
          </a:custGeom>
          <a:blipFill>
            <a:blip r:embed="rId5"/>
            <a:stretch>
              <a:fillRect l="0" t="-9" r="0" b="-9"/>
            </a:stretch>
          </a:blipFill>
        </p:spPr>
      </p:sp>
      <p:sp>
        <p:nvSpPr>
          <p:cNvPr name="TextBox 20" id="20"/>
          <p:cNvSpPr txBox="true"/>
          <p:nvPr/>
        </p:nvSpPr>
        <p:spPr>
          <a:xfrm rot="0">
            <a:off x="9682758" y="7528471"/>
            <a:ext cx="1795909" cy="243483"/>
          </a:xfrm>
          <a:prstGeom prst="rect">
            <a:avLst/>
          </a:prstGeom>
        </p:spPr>
        <p:txBody>
          <a:bodyPr anchor="t" rtlCol="false" tIns="0" lIns="0" bIns="0" rIns="0">
            <a:spAutoFit/>
          </a:bodyPr>
          <a:lstStyle/>
          <a:p>
            <a:pPr algn="l">
              <a:lnSpc>
                <a:spcPts val="1750"/>
              </a:lnSpc>
            </a:pPr>
            <a:r>
              <a:rPr lang="en-US" sz="1375">
                <a:solidFill>
                  <a:srgbClr val="3C3939"/>
                </a:solidFill>
                <a:latin typeface="Raleway"/>
                <a:ea typeface="Raleway"/>
                <a:cs typeface="Raleway"/>
                <a:sym typeface="Raleway"/>
              </a:rPr>
              <a:t>Historical Trends</a:t>
            </a:r>
          </a:p>
        </p:txBody>
      </p:sp>
      <p:sp>
        <p:nvSpPr>
          <p:cNvPr name="TextBox 21" id="21"/>
          <p:cNvSpPr txBox="true"/>
          <p:nvPr/>
        </p:nvSpPr>
        <p:spPr>
          <a:xfrm rot="0">
            <a:off x="9682758" y="7810500"/>
            <a:ext cx="8102650" cy="507206"/>
          </a:xfrm>
          <a:prstGeom prst="rect">
            <a:avLst/>
          </a:prstGeom>
        </p:spPr>
        <p:txBody>
          <a:bodyPr anchor="t" rtlCol="false" tIns="0" lIns="0" bIns="0" rIns="0">
            <a:spAutoFit/>
          </a:bodyPr>
          <a:lstStyle/>
          <a:p>
            <a:pPr algn="l">
              <a:lnSpc>
                <a:spcPts val="1749"/>
              </a:lnSpc>
            </a:pPr>
            <a:r>
              <a:rPr lang="en-US" sz="1124">
                <a:solidFill>
                  <a:srgbClr val="3C3939"/>
                </a:solidFill>
                <a:latin typeface="Roboto"/>
                <a:ea typeface="Roboto"/>
                <a:cs typeface="Roboto"/>
                <a:sym typeface="Roboto"/>
              </a:rPr>
              <a:t>Examining historical medal data reveals patterns in medal distribution, identifying dominant countries, emerging sports, and potential shifts in performance trends.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0" y="0"/>
            <a:ext cx="18288000" cy="3411439"/>
          </a:xfrm>
          <a:custGeom>
            <a:avLst/>
            <a:gdLst/>
            <a:ahLst/>
            <a:cxnLst/>
            <a:rect r="r" b="b" t="t" l="l"/>
            <a:pathLst>
              <a:path h="3411439" w="18288000">
                <a:moveTo>
                  <a:pt x="0" y="0"/>
                </a:moveTo>
                <a:lnTo>
                  <a:pt x="18288000" y="0"/>
                </a:lnTo>
                <a:lnTo>
                  <a:pt x="18288000" y="3411439"/>
                </a:lnTo>
                <a:lnTo>
                  <a:pt x="0" y="3411439"/>
                </a:lnTo>
                <a:lnTo>
                  <a:pt x="0" y="0"/>
                </a:lnTo>
                <a:close/>
              </a:path>
            </a:pathLst>
          </a:custGeom>
          <a:blipFill>
            <a:blip r:embed="rId3"/>
            <a:stretch>
              <a:fillRect l="-21" t="0" r="-21" b="0"/>
            </a:stretch>
          </a:blipFill>
        </p:spPr>
      </p:sp>
      <p:sp>
        <p:nvSpPr>
          <p:cNvPr name="TextBox 7" id="7"/>
          <p:cNvSpPr txBox="true"/>
          <p:nvPr/>
        </p:nvSpPr>
        <p:spPr>
          <a:xfrm rot="0">
            <a:off x="955179" y="4124771"/>
            <a:ext cx="6823025" cy="891034"/>
          </a:xfrm>
          <a:prstGeom prst="rect">
            <a:avLst/>
          </a:prstGeom>
        </p:spPr>
        <p:txBody>
          <a:bodyPr anchor="t" rtlCol="false" tIns="0" lIns="0" bIns="0" rIns="0">
            <a:spAutoFit/>
          </a:bodyPr>
          <a:lstStyle/>
          <a:p>
            <a:pPr algn="l">
              <a:lnSpc>
                <a:spcPts val="6687"/>
              </a:lnSpc>
            </a:pPr>
            <a:r>
              <a:rPr lang="en-US" sz="5312">
                <a:solidFill>
                  <a:srgbClr val="1B1B27"/>
                </a:solidFill>
                <a:latin typeface="Raleway"/>
                <a:ea typeface="Raleway"/>
                <a:cs typeface="Raleway"/>
                <a:sym typeface="Raleway"/>
              </a:rPr>
              <a:t>Future Prospects</a:t>
            </a:r>
          </a:p>
        </p:txBody>
      </p:sp>
      <p:sp>
        <p:nvSpPr>
          <p:cNvPr name="Freeform 8" id="8" descr="preencoded.png"/>
          <p:cNvSpPr/>
          <p:nvPr/>
        </p:nvSpPr>
        <p:spPr>
          <a:xfrm flipH="false" flipV="false" rot="0">
            <a:off x="955179" y="5425082"/>
            <a:ext cx="8188821" cy="1091654"/>
          </a:xfrm>
          <a:custGeom>
            <a:avLst/>
            <a:gdLst/>
            <a:ahLst/>
            <a:cxnLst/>
            <a:rect r="r" b="b" t="t" l="l"/>
            <a:pathLst>
              <a:path h="1091654" w="8188821">
                <a:moveTo>
                  <a:pt x="0" y="0"/>
                </a:moveTo>
                <a:lnTo>
                  <a:pt x="8188821" y="0"/>
                </a:lnTo>
                <a:lnTo>
                  <a:pt x="8188821" y="1091654"/>
                </a:lnTo>
                <a:lnTo>
                  <a:pt x="0" y="1091654"/>
                </a:lnTo>
                <a:lnTo>
                  <a:pt x="0" y="0"/>
                </a:lnTo>
                <a:close/>
              </a:path>
            </a:pathLst>
          </a:custGeom>
          <a:blipFill>
            <a:blip r:embed="rId4"/>
            <a:stretch>
              <a:fillRect l="0" t="-154" r="0" b="-154"/>
            </a:stretch>
          </a:blipFill>
        </p:spPr>
      </p:sp>
      <p:sp>
        <p:nvSpPr>
          <p:cNvPr name="TextBox 9" id="9"/>
          <p:cNvSpPr txBox="true"/>
          <p:nvPr/>
        </p:nvSpPr>
        <p:spPr>
          <a:xfrm rot="0">
            <a:off x="1227981" y="6897440"/>
            <a:ext cx="3411439" cy="454968"/>
          </a:xfrm>
          <a:prstGeom prst="rect">
            <a:avLst/>
          </a:prstGeom>
        </p:spPr>
        <p:txBody>
          <a:bodyPr anchor="t" rtlCol="false" tIns="0" lIns="0" bIns="0" rIns="0">
            <a:spAutoFit/>
          </a:bodyPr>
          <a:lstStyle/>
          <a:p>
            <a:pPr algn="l">
              <a:lnSpc>
                <a:spcPts val="3312"/>
              </a:lnSpc>
            </a:pPr>
            <a:r>
              <a:rPr lang="en-US" sz="2625">
                <a:solidFill>
                  <a:srgbClr val="3C3939"/>
                </a:solidFill>
                <a:latin typeface="Raleway"/>
                <a:ea typeface="Raleway"/>
                <a:cs typeface="Raleway"/>
                <a:sym typeface="Raleway"/>
              </a:rPr>
              <a:t>Future Prospects</a:t>
            </a:r>
          </a:p>
        </p:txBody>
      </p:sp>
      <p:sp>
        <p:nvSpPr>
          <p:cNvPr name="TextBox 10" id="10"/>
          <p:cNvSpPr txBox="true"/>
          <p:nvPr/>
        </p:nvSpPr>
        <p:spPr>
          <a:xfrm rot="0">
            <a:off x="1227981" y="7420867"/>
            <a:ext cx="7643217" cy="1841897"/>
          </a:xfrm>
          <a:prstGeom prst="rect">
            <a:avLst/>
          </a:prstGeom>
        </p:spPr>
        <p:txBody>
          <a:bodyPr anchor="t" rtlCol="false" tIns="0" lIns="0" bIns="0" rIns="0">
            <a:spAutoFit/>
          </a:bodyPr>
          <a:lstStyle/>
          <a:p>
            <a:pPr algn="l">
              <a:lnSpc>
                <a:spcPts val="3437"/>
              </a:lnSpc>
            </a:pPr>
            <a:r>
              <a:rPr lang="en-US" sz="2125">
                <a:solidFill>
                  <a:srgbClr val="3C3939"/>
                </a:solidFill>
                <a:latin typeface="Roboto"/>
                <a:ea typeface="Roboto"/>
                <a:cs typeface="Roboto"/>
                <a:sym typeface="Roboto"/>
              </a:rPr>
              <a:t>The forecasting models can predict medal outcomes for the next Olympics, providing insights into potential medal contenders, expected performance levels, and potential surprises.</a:t>
            </a:r>
          </a:p>
        </p:txBody>
      </p:sp>
      <p:sp>
        <p:nvSpPr>
          <p:cNvPr name="Freeform 11" id="11" descr="preencoded.png"/>
          <p:cNvSpPr/>
          <p:nvPr/>
        </p:nvSpPr>
        <p:spPr>
          <a:xfrm flipH="false" flipV="false" rot="0">
            <a:off x="9144000" y="5425082"/>
            <a:ext cx="8188821" cy="1091654"/>
          </a:xfrm>
          <a:custGeom>
            <a:avLst/>
            <a:gdLst/>
            <a:ahLst/>
            <a:cxnLst/>
            <a:rect r="r" b="b" t="t" l="l"/>
            <a:pathLst>
              <a:path h="1091654" w="8188821">
                <a:moveTo>
                  <a:pt x="0" y="0"/>
                </a:moveTo>
                <a:lnTo>
                  <a:pt x="8188821" y="0"/>
                </a:lnTo>
                <a:lnTo>
                  <a:pt x="8188821" y="1091654"/>
                </a:lnTo>
                <a:lnTo>
                  <a:pt x="0" y="1091654"/>
                </a:lnTo>
                <a:lnTo>
                  <a:pt x="0" y="0"/>
                </a:lnTo>
                <a:close/>
              </a:path>
            </a:pathLst>
          </a:custGeom>
          <a:blipFill>
            <a:blip r:embed="rId5"/>
            <a:stretch>
              <a:fillRect l="0" t="-154" r="0" b="-154"/>
            </a:stretch>
          </a:blipFill>
        </p:spPr>
      </p:sp>
      <p:sp>
        <p:nvSpPr>
          <p:cNvPr name="TextBox 12" id="12"/>
          <p:cNvSpPr txBox="true"/>
          <p:nvPr/>
        </p:nvSpPr>
        <p:spPr>
          <a:xfrm rot="0">
            <a:off x="9416802" y="6897440"/>
            <a:ext cx="3411439" cy="454968"/>
          </a:xfrm>
          <a:prstGeom prst="rect">
            <a:avLst/>
          </a:prstGeom>
        </p:spPr>
        <p:txBody>
          <a:bodyPr anchor="t" rtlCol="false" tIns="0" lIns="0" bIns="0" rIns="0">
            <a:spAutoFit/>
          </a:bodyPr>
          <a:lstStyle/>
          <a:p>
            <a:pPr algn="l">
              <a:lnSpc>
                <a:spcPts val="3312"/>
              </a:lnSpc>
            </a:pPr>
            <a:r>
              <a:rPr lang="en-US" sz="2625">
                <a:solidFill>
                  <a:srgbClr val="3C3939"/>
                </a:solidFill>
                <a:latin typeface="Raleway"/>
                <a:ea typeface="Raleway"/>
                <a:cs typeface="Raleway"/>
                <a:sym typeface="Raleway"/>
              </a:rPr>
              <a:t>Scenario Planning</a:t>
            </a:r>
          </a:p>
        </p:txBody>
      </p:sp>
      <p:sp>
        <p:nvSpPr>
          <p:cNvPr name="TextBox 13" id="13"/>
          <p:cNvSpPr txBox="true"/>
          <p:nvPr/>
        </p:nvSpPr>
        <p:spPr>
          <a:xfrm rot="0">
            <a:off x="9416802" y="7420867"/>
            <a:ext cx="7643217" cy="1841897"/>
          </a:xfrm>
          <a:prstGeom prst="rect">
            <a:avLst/>
          </a:prstGeom>
        </p:spPr>
        <p:txBody>
          <a:bodyPr anchor="t" rtlCol="false" tIns="0" lIns="0" bIns="0" rIns="0">
            <a:spAutoFit/>
          </a:bodyPr>
          <a:lstStyle/>
          <a:p>
            <a:pPr algn="l">
              <a:lnSpc>
                <a:spcPts val="3437"/>
              </a:lnSpc>
            </a:pPr>
            <a:r>
              <a:rPr lang="en-US" sz="2125">
                <a:solidFill>
                  <a:srgbClr val="3C3939"/>
                </a:solidFill>
                <a:latin typeface="Roboto"/>
                <a:ea typeface="Roboto"/>
                <a:cs typeface="Roboto"/>
                <a:sym typeface="Roboto"/>
              </a:rPr>
              <a:t>Scenario planning allows for the exploration of different outcomes based on various factors, including athlete performance, unexpected events, and changes in the global sports landscape.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
        <p:nvSpPr>
          <p:cNvPr name="TextBox 7" id="7"/>
          <p:cNvSpPr txBox="true"/>
          <p:nvPr/>
        </p:nvSpPr>
        <p:spPr>
          <a:xfrm rot="0">
            <a:off x="7850237" y="962322"/>
            <a:ext cx="8861822" cy="914549"/>
          </a:xfrm>
          <a:prstGeom prst="rect">
            <a:avLst/>
          </a:prstGeom>
        </p:spPr>
        <p:txBody>
          <a:bodyPr anchor="t" rtlCol="false" tIns="0" lIns="0" bIns="0" rIns="0">
            <a:spAutoFit/>
          </a:bodyPr>
          <a:lstStyle/>
          <a:p>
            <a:pPr algn="l">
              <a:lnSpc>
                <a:spcPts val="6937"/>
              </a:lnSpc>
            </a:pPr>
            <a:r>
              <a:rPr lang="en-US" sz="5562">
                <a:solidFill>
                  <a:srgbClr val="1B1B27"/>
                </a:solidFill>
                <a:latin typeface="Raleway"/>
                <a:ea typeface="Raleway"/>
                <a:cs typeface="Raleway"/>
                <a:sym typeface="Raleway"/>
              </a:rPr>
              <a:t>Challenges and Limitations</a:t>
            </a:r>
          </a:p>
        </p:txBody>
      </p:sp>
      <p:grpSp>
        <p:nvGrpSpPr>
          <p:cNvPr name="Group 8" id="8"/>
          <p:cNvGrpSpPr/>
          <p:nvPr/>
        </p:nvGrpSpPr>
        <p:grpSpPr>
          <a:xfrm rot="0">
            <a:off x="7845475" y="2297311"/>
            <a:ext cx="9455051" cy="7003554"/>
            <a:chOff x="0" y="0"/>
            <a:chExt cx="12606735" cy="9338072"/>
          </a:xfrm>
        </p:grpSpPr>
        <p:sp>
          <p:nvSpPr>
            <p:cNvPr name="Freeform 9" id="9"/>
            <p:cNvSpPr/>
            <p:nvPr/>
          </p:nvSpPr>
          <p:spPr>
            <a:xfrm flipH="false" flipV="false" rot="0">
              <a:off x="0" y="0"/>
              <a:ext cx="12606782" cy="9338056"/>
            </a:xfrm>
            <a:custGeom>
              <a:avLst/>
              <a:gdLst/>
              <a:ahLst/>
              <a:cxnLst/>
              <a:rect r="r" b="b" t="t" l="l"/>
              <a:pathLst>
                <a:path h="9338056" w="12606782">
                  <a:moveTo>
                    <a:pt x="0" y="165100"/>
                  </a:moveTo>
                  <a:cubicBezTo>
                    <a:pt x="0" y="73914"/>
                    <a:pt x="73914" y="0"/>
                    <a:pt x="165227" y="0"/>
                  </a:cubicBezTo>
                  <a:lnTo>
                    <a:pt x="12441555" y="0"/>
                  </a:lnTo>
                  <a:lnTo>
                    <a:pt x="12441555" y="6350"/>
                  </a:lnTo>
                  <a:lnTo>
                    <a:pt x="12441555" y="0"/>
                  </a:lnTo>
                  <a:cubicBezTo>
                    <a:pt x="12532741" y="0"/>
                    <a:pt x="12606782" y="73914"/>
                    <a:pt x="12606782" y="165100"/>
                  </a:cubicBezTo>
                  <a:lnTo>
                    <a:pt x="12600432" y="165100"/>
                  </a:lnTo>
                  <a:lnTo>
                    <a:pt x="12606782" y="165100"/>
                  </a:lnTo>
                  <a:lnTo>
                    <a:pt x="12606782" y="9172956"/>
                  </a:lnTo>
                  <a:lnTo>
                    <a:pt x="12600432" y="9172956"/>
                  </a:lnTo>
                  <a:lnTo>
                    <a:pt x="12606782" y="9172956"/>
                  </a:lnTo>
                  <a:cubicBezTo>
                    <a:pt x="12606782" y="9264142"/>
                    <a:pt x="12532868" y="9338056"/>
                    <a:pt x="12441555" y="9338056"/>
                  </a:cubicBezTo>
                  <a:lnTo>
                    <a:pt x="12441555" y="9331706"/>
                  </a:lnTo>
                  <a:lnTo>
                    <a:pt x="12441555" y="9338056"/>
                  </a:lnTo>
                  <a:lnTo>
                    <a:pt x="165227" y="9338056"/>
                  </a:lnTo>
                  <a:lnTo>
                    <a:pt x="165227" y="9331706"/>
                  </a:lnTo>
                  <a:lnTo>
                    <a:pt x="165227" y="9338056"/>
                  </a:lnTo>
                  <a:cubicBezTo>
                    <a:pt x="74041" y="9338056"/>
                    <a:pt x="0" y="9264142"/>
                    <a:pt x="0" y="9172956"/>
                  </a:cubicBezTo>
                  <a:lnTo>
                    <a:pt x="0" y="165100"/>
                  </a:lnTo>
                  <a:lnTo>
                    <a:pt x="6350" y="165100"/>
                  </a:lnTo>
                  <a:lnTo>
                    <a:pt x="0" y="165100"/>
                  </a:lnTo>
                  <a:moveTo>
                    <a:pt x="12700" y="165100"/>
                  </a:moveTo>
                  <a:lnTo>
                    <a:pt x="12700" y="9172956"/>
                  </a:lnTo>
                  <a:lnTo>
                    <a:pt x="6350" y="9172956"/>
                  </a:lnTo>
                  <a:lnTo>
                    <a:pt x="12700" y="9172956"/>
                  </a:lnTo>
                  <a:cubicBezTo>
                    <a:pt x="12700" y="9257157"/>
                    <a:pt x="81026" y="9325356"/>
                    <a:pt x="165227" y="9325356"/>
                  </a:cubicBezTo>
                  <a:lnTo>
                    <a:pt x="12441555" y="9325356"/>
                  </a:lnTo>
                  <a:cubicBezTo>
                    <a:pt x="12525756" y="9325356"/>
                    <a:pt x="12594082" y="9257157"/>
                    <a:pt x="12594082" y="9172956"/>
                  </a:cubicBezTo>
                  <a:lnTo>
                    <a:pt x="12594082" y="165100"/>
                  </a:lnTo>
                  <a:cubicBezTo>
                    <a:pt x="12594082" y="80899"/>
                    <a:pt x="12525756" y="12700"/>
                    <a:pt x="12441555" y="12700"/>
                  </a:cubicBezTo>
                  <a:lnTo>
                    <a:pt x="165227" y="12700"/>
                  </a:lnTo>
                  <a:lnTo>
                    <a:pt x="165227" y="6350"/>
                  </a:lnTo>
                  <a:lnTo>
                    <a:pt x="165227" y="12700"/>
                  </a:lnTo>
                  <a:cubicBezTo>
                    <a:pt x="81026" y="12700"/>
                    <a:pt x="12700" y="80899"/>
                    <a:pt x="12700" y="165100"/>
                  </a:cubicBezTo>
                  <a:close/>
                </a:path>
              </a:pathLst>
            </a:custGeom>
            <a:solidFill>
              <a:srgbClr val="000000">
                <a:alpha val="7843"/>
              </a:srgbClr>
            </a:solidFill>
          </p:spPr>
        </p:sp>
      </p:grpSp>
      <p:grpSp>
        <p:nvGrpSpPr>
          <p:cNvPr name="Group 10" id="10"/>
          <p:cNvGrpSpPr/>
          <p:nvPr/>
        </p:nvGrpSpPr>
        <p:grpSpPr>
          <a:xfrm rot="0">
            <a:off x="7859762" y="2311599"/>
            <a:ext cx="9426476" cy="2173784"/>
            <a:chOff x="0" y="0"/>
            <a:chExt cx="12568635" cy="2898378"/>
          </a:xfrm>
        </p:grpSpPr>
        <p:sp>
          <p:nvSpPr>
            <p:cNvPr name="Freeform 11" id="11"/>
            <p:cNvSpPr/>
            <p:nvPr/>
          </p:nvSpPr>
          <p:spPr>
            <a:xfrm flipH="false" flipV="false" rot="0">
              <a:off x="0" y="0"/>
              <a:ext cx="12568682" cy="2898394"/>
            </a:xfrm>
            <a:custGeom>
              <a:avLst/>
              <a:gdLst/>
              <a:ahLst/>
              <a:cxnLst/>
              <a:rect r="r" b="b" t="t" l="l"/>
              <a:pathLst>
                <a:path h="2898394" w="12568682">
                  <a:moveTo>
                    <a:pt x="0" y="0"/>
                  </a:moveTo>
                  <a:lnTo>
                    <a:pt x="12568682" y="0"/>
                  </a:lnTo>
                  <a:lnTo>
                    <a:pt x="12568682" y="2898394"/>
                  </a:lnTo>
                  <a:lnTo>
                    <a:pt x="0" y="2898394"/>
                  </a:lnTo>
                  <a:close/>
                </a:path>
              </a:pathLst>
            </a:custGeom>
            <a:solidFill>
              <a:srgbClr val="FFFFFF">
                <a:alpha val="3922"/>
              </a:srgbClr>
            </a:solidFill>
          </p:spPr>
        </p:sp>
      </p:grpSp>
      <p:sp>
        <p:nvSpPr>
          <p:cNvPr name="TextBox 12" id="12"/>
          <p:cNvSpPr txBox="true"/>
          <p:nvPr/>
        </p:nvSpPr>
        <p:spPr>
          <a:xfrm rot="0">
            <a:off x="8143280" y="2395984"/>
            <a:ext cx="4141440" cy="548879"/>
          </a:xfrm>
          <a:prstGeom prst="rect">
            <a:avLst/>
          </a:prstGeom>
        </p:spPr>
        <p:txBody>
          <a:bodyPr anchor="t" rtlCol="false" tIns="0" lIns="0" bIns="0" rIns="0">
            <a:spAutoFit/>
          </a:bodyPr>
          <a:lstStyle/>
          <a:p>
            <a:pPr algn="l">
              <a:lnSpc>
                <a:spcPts val="3562"/>
              </a:lnSpc>
            </a:pPr>
            <a:r>
              <a:rPr lang="en-US" sz="2187">
                <a:solidFill>
                  <a:srgbClr val="3C3939"/>
                </a:solidFill>
                <a:latin typeface="Roboto"/>
                <a:ea typeface="Roboto"/>
                <a:cs typeface="Roboto"/>
                <a:sym typeface="Roboto"/>
              </a:rPr>
              <a:t>Data Availability</a:t>
            </a:r>
          </a:p>
        </p:txBody>
      </p:sp>
      <p:sp>
        <p:nvSpPr>
          <p:cNvPr name="TextBox 13" id="13"/>
          <p:cNvSpPr txBox="true"/>
          <p:nvPr/>
        </p:nvSpPr>
        <p:spPr>
          <a:xfrm rot="0">
            <a:off x="12861280" y="2395984"/>
            <a:ext cx="4141440" cy="1909762"/>
          </a:xfrm>
          <a:prstGeom prst="rect">
            <a:avLst/>
          </a:prstGeom>
        </p:spPr>
        <p:txBody>
          <a:bodyPr anchor="t" rtlCol="false" tIns="0" lIns="0" bIns="0" rIns="0">
            <a:spAutoFit/>
          </a:bodyPr>
          <a:lstStyle/>
          <a:p>
            <a:pPr algn="l">
              <a:lnSpc>
                <a:spcPts val="3562"/>
              </a:lnSpc>
            </a:pPr>
            <a:r>
              <a:rPr lang="en-US" sz="2187">
                <a:solidFill>
                  <a:srgbClr val="3C3939"/>
                </a:solidFill>
                <a:latin typeface="Roboto"/>
                <a:ea typeface="Roboto"/>
                <a:cs typeface="Roboto"/>
                <a:sym typeface="Roboto"/>
              </a:rPr>
              <a:t>Limited access to comprehensive and accurate data can impact the accuracy of analysis and forecasting.</a:t>
            </a:r>
          </a:p>
        </p:txBody>
      </p:sp>
      <p:grpSp>
        <p:nvGrpSpPr>
          <p:cNvPr name="Group 14" id="14"/>
          <p:cNvGrpSpPr/>
          <p:nvPr/>
        </p:nvGrpSpPr>
        <p:grpSpPr>
          <a:xfrm rot="0">
            <a:off x="7859762" y="4485382"/>
            <a:ext cx="9426476" cy="2173784"/>
            <a:chOff x="0" y="0"/>
            <a:chExt cx="12568635" cy="2898378"/>
          </a:xfrm>
        </p:grpSpPr>
        <p:sp>
          <p:nvSpPr>
            <p:cNvPr name="Freeform 15" id="15"/>
            <p:cNvSpPr/>
            <p:nvPr/>
          </p:nvSpPr>
          <p:spPr>
            <a:xfrm flipH="false" flipV="false" rot="0">
              <a:off x="0" y="0"/>
              <a:ext cx="12568682" cy="2898394"/>
            </a:xfrm>
            <a:custGeom>
              <a:avLst/>
              <a:gdLst/>
              <a:ahLst/>
              <a:cxnLst/>
              <a:rect r="r" b="b" t="t" l="l"/>
              <a:pathLst>
                <a:path h="2898394" w="12568682">
                  <a:moveTo>
                    <a:pt x="0" y="0"/>
                  </a:moveTo>
                  <a:lnTo>
                    <a:pt x="12568682" y="0"/>
                  </a:lnTo>
                  <a:lnTo>
                    <a:pt x="12568682" y="2898394"/>
                  </a:lnTo>
                  <a:lnTo>
                    <a:pt x="0" y="2898394"/>
                  </a:lnTo>
                  <a:close/>
                </a:path>
              </a:pathLst>
            </a:custGeom>
            <a:solidFill>
              <a:srgbClr val="000000">
                <a:alpha val="3922"/>
              </a:srgbClr>
            </a:solidFill>
          </p:spPr>
        </p:sp>
      </p:grpSp>
      <p:sp>
        <p:nvSpPr>
          <p:cNvPr name="TextBox 16" id="16"/>
          <p:cNvSpPr txBox="true"/>
          <p:nvPr/>
        </p:nvSpPr>
        <p:spPr>
          <a:xfrm rot="0">
            <a:off x="8143280" y="4569767"/>
            <a:ext cx="4141440" cy="548879"/>
          </a:xfrm>
          <a:prstGeom prst="rect">
            <a:avLst/>
          </a:prstGeom>
        </p:spPr>
        <p:txBody>
          <a:bodyPr anchor="t" rtlCol="false" tIns="0" lIns="0" bIns="0" rIns="0">
            <a:spAutoFit/>
          </a:bodyPr>
          <a:lstStyle/>
          <a:p>
            <a:pPr algn="l">
              <a:lnSpc>
                <a:spcPts val="3562"/>
              </a:lnSpc>
            </a:pPr>
            <a:r>
              <a:rPr lang="en-US" sz="2187">
                <a:solidFill>
                  <a:srgbClr val="3C3939"/>
                </a:solidFill>
                <a:latin typeface="Roboto"/>
                <a:ea typeface="Roboto"/>
                <a:cs typeface="Roboto"/>
                <a:sym typeface="Roboto"/>
              </a:rPr>
              <a:t>Data Quality</a:t>
            </a:r>
          </a:p>
        </p:txBody>
      </p:sp>
      <p:sp>
        <p:nvSpPr>
          <p:cNvPr name="TextBox 17" id="17"/>
          <p:cNvSpPr txBox="true"/>
          <p:nvPr/>
        </p:nvSpPr>
        <p:spPr>
          <a:xfrm rot="0">
            <a:off x="12861280" y="4569767"/>
            <a:ext cx="4141440" cy="1909762"/>
          </a:xfrm>
          <a:prstGeom prst="rect">
            <a:avLst/>
          </a:prstGeom>
        </p:spPr>
        <p:txBody>
          <a:bodyPr anchor="t" rtlCol="false" tIns="0" lIns="0" bIns="0" rIns="0">
            <a:spAutoFit/>
          </a:bodyPr>
          <a:lstStyle/>
          <a:p>
            <a:pPr algn="l">
              <a:lnSpc>
                <a:spcPts val="3562"/>
              </a:lnSpc>
            </a:pPr>
            <a:r>
              <a:rPr lang="en-US" sz="2187">
                <a:solidFill>
                  <a:srgbClr val="3C3939"/>
                </a:solidFill>
                <a:latin typeface="Roboto"/>
                <a:ea typeface="Roboto"/>
                <a:cs typeface="Roboto"/>
                <a:sym typeface="Roboto"/>
              </a:rPr>
              <a:t>Inconsistent data quality can introduce bias and inaccuracies, requiring careful validation and preprocessing.</a:t>
            </a:r>
          </a:p>
        </p:txBody>
      </p:sp>
      <p:grpSp>
        <p:nvGrpSpPr>
          <p:cNvPr name="Group 18" id="18"/>
          <p:cNvGrpSpPr/>
          <p:nvPr/>
        </p:nvGrpSpPr>
        <p:grpSpPr>
          <a:xfrm rot="0">
            <a:off x="7859762" y="6659165"/>
            <a:ext cx="9426476" cy="2627411"/>
            <a:chOff x="0" y="0"/>
            <a:chExt cx="12568635" cy="3503215"/>
          </a:xfrm>
        </p:grpSpPr>
        <p:sp>
          <p:nvSpPr>
            <p:cNvPr name="Freeform 19" id="19"/>
            <p:cNvSpPr/>
            <p:nvPr/>
          </p:nvSpPr>
          <p:spPr>
            <a:xfrm flipH="false" flipV="false" rot="0">
              <a:off x="0" y="0"/>
              <a:ext cx="12568682" cy="3503168"/>
            </a:xfrm>
            <a:custGeom>
              <a:avLst/>
              <a:gdLst/>
              <a:ahLst/>
              <a:cxnLst/>
              <a:rect r="r" b="b" t="t" l="l"/>
              <a:pathLst>
                <a:path h="3503168" w="12568682">
                  <a:moveTo>
                    <a:pt x="0" y="0"/>
                  </a:moveTo>
                  <a:lnTo>
                    <a:pt x="12568682" y="0"/>
                  </a:lnTo>
                  <a:lnTo>
                    <a:pt x="12568682" y="3503168"/>
                  </a:lnTo>
                  <a:lnTo>
                    <a:pt x="0" y="3503168"/>
                  </a:lnTo>
                  <a:close/>
                </a:path>
              </a:pathLst>
            </a:custGeom>
            <a:solidFill>
              <a:srgbClr val="FFFFFF">
                <a:alpha val="3922"/>
              </a:srgbClr>
            </a:solidFill>
          </p:spPr>
        </p:sp>
      </p:grpSp>
      <p:sp>
        <p:nvSpPr>
          <p:cNvPr name="TextBox 20" id="20"/>
          <p:cNvSpPr txBox="true"/>
          <p:nvPr/>
        </p:nvSpPr>
        <p:spPr>
          <a:xfrm rot="0">
            <a:off x="8143280" y="6743551"/>
            <a:ext cx="4141440" cy="548879"/>
          </a:xfrm>
          <a:prstGeom prst="rect">
            <a:avLst/>
          </a:prstGeom>
        </p:spPr>
        <p:txBody>
          <a:bodyPr anchor="t" rtlCol="false" tIns="0" lIns="0" bIns="0" rIns="0">
            <a:spAutoFit/>
          </a:bodyPr>
          <a:lstStyle/>
          <a:p>
            <a:pPr algn="l">
              <a:lnSpc>
                <a:spcPts val="3562"/>
              </a:lnSpc>
            </a:pPr>
            <a:r>
              <a:rPr lang="en-US" sz="2187">
                <a:solidFill>
                  <a:srgbClr val="3C3939"/>
                </a:solidFill>
                <a:latin typeface="Roboto"/>
                <a:ea typeface="Roboto"/>
                <a:cs typeface="Roboto"/>
                <a:sym typeface="Roboto"/>
              </a:rPr>
              <a:t>Prediction Uncertainty</a:t>
            </a:r>
          </a:p>
        </p:txBody>
      </p:sp>
      <p:sp>
        <p:nvSpPr>
          <p:cNvPr name="TextBox 21" id="21"/>
          <p:cNvSpPr txBox="true"/>
          <p:nvPr/>
        </p:nvSpPr>
        <p:spPr>
          <a:xfrm rot="0">
            <a:off x="12861280" y="6743551"/>
            <a:ext cx="4141440" cy="2363391"/>
          </a:xfrm>
          <a:prstGeom prst="rect">
            <a:avLst/>
          </a:prstGeom>
        </p:spPr>
        <p:txBody>
          <a:bodyPr anchor="t" rtlCol="false" tIns="0" lIns="0" bIns="0" rIns="0">
            <a:spAutoFit/>
          </a:bodyPr>
          <a:lstStyle/>
          <a:p>
            <a:pPr algn="l">
              <a:lnSpc>
                <a:spcPts val="3562"/>
              </a:lnSpc>
            </a:pPr>
            <a:r>
              <a:rPr lang="en-US" sz="2187">
                <a:solidFill>
                  <a:srgbClr val="3C3939"/>
                </a:solidFill>
                <a:latin typeface="Roboto"/>
                <a:ea typeface="Roboto"/>
                <a:cs typeface="Roboto"/>
                <a:sym typeface="Roboto"/>
              </a:rPr>
              <a:t>Forecasting models are inherently uncertain due to the unpredictable nature of sporting events and the influence of external factors.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7" id="7"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TextBox 8" id="8"/>
          <p:cNvSpPr txBox="true"/>
          <p:nvPr/>
        </p:nvSpPr>
        <p:spPr>
          <a:xfrm rot="0">
            <a:off x="842814" y="635050"/>
            <a:ext cx="7495729" cy="781050"/>
          </a:xfrm>
          <a:prstGeom prst="rect">
            <a:avLst/>
          </a:prstGeom>
        </p:spPr>
        <p:txBody>
          <a:bodyPr anchor="t" rtlCol="false" tIns="0" lIns="0" bIns="0" rIns="0">
            <a:spAutoFit/>
          </a:bodyPr>
          <a:lstStyle/>
          <a:p>
            <a:pPr algn="l">
              <a:lnSpc>
                <a:spcPts val="5874"/>
              </a:lnSpc>
            </a:pPr>
            <a:r>
              <a:rPr lang="en-US" sz="4687">
                <a:solidFill>
                  <a:srgbClr val="1B1B27"/>
                </a:solidFill>
                <a:latin typeface="Raleway"/>
                <a:ea typeface="Raleway"/>
                <a:cs typeface="Raleway"/>
                <a:sym typeface="Raleway"/>
              </a:rPr>
              <a:t>Conclusion and Next Steps</a:t>
            </a:r>
          </a:p>
        </p:txBody>
      </p:sp>
      <p:sp>
        <p:nvSpPr>
          <p:cNvPr name="Freeform 9" id="9" descr="preencoded.png"/>
          <p:cNvSpPr/>
          <p:nvPr/>
        </p:nvSpPr>
        <p:spPr>
          <a:xfrm flipH="false" flipV="false" rot="0">
            <a:off x="842814" y="1777305"/>
            <a:ext cx="602010" cy="602010"/>
          </a:xfrm>
          <a:custGeom>
            <a:avLst/>
            <a:gdLst/>
            <a:ahLst/>
            <a:cxnLst/>
            <a:rect r="r" b="b" t="t" l="l"/>
            <a:pathLst>
              <a:path h="602010" w="602010">
                <a:moveTo>
                  <a:pt x="0" y="0"/>
                </a:moveTo>
                <a:lnTo>
                  <a:pt x="602010" y="0"/>
                </a:lnTo>
                <a:lnTo>
                  <a:pt x="602010" y="602010"/>
                </a:lnTo>
                <a:lnTo>
                  <a:pt x="0" y="602010"/>
                </a:lnTo>
                <a:lnTo>
                  <a:pt x="0" y="0"/>
                </a:lnTo>
                <a:close/>
              </a:path>
            </a:pathLst>
          </a:custGeom>
          <a:blipFill>
            <a:blip r:embed="rId5"/>
            <a:stretch>
              <a:fillRect l="0" t="0" r="0" b="0"/>
            </a:stretch>
          </a:blipFill>
        </p:spPr>
      </p:sp>
      <p:sp>
        <p:nvSpPr>
          <p:cNvPr name="TextBox 10" id="10"/>
          <p:cNvSpPr txBox="true"/>
          <p:nvPr/>
        </p:nvSpPr>
        <p:spPr>
          <a:xfrm rot="0">
            <a:off x="842814" y="2591544"/>
            <a:ext cx="3010049" cy="404813"/>
          </a:xfrm>
          <a:prstGeom prst="rect">
            <a:avLst/>
          </a:prstGeom>
        </p:spPr>
        <p:txBody>
          <a:bodyPr anchor="t" rtlCol="false" tIns="0" lIns="0" bIns="0" rIns="0">
            <a:spAutoFit/>
          </a:bodyPr>
          <a:lstStyle/>
          <a:p>
            <a:pPr algn="l">
              <a:lnSpc>
                <a:spcPts val="2937"/>
              </a:lnSpc>
            </a:pPr>
            <a:r>
              <a:rPr lang="en-US" sz="2312">
                <a:solidFill>
                  <a:srgbClr val="3C3939"/>
                </a:solidFill>
                <a:latin typeface="Raleway"/>
                <a:ea typeface="Raleway"/>
                <a:cs typeface="Raleway"/>
                <a:sym typeface="Raleway"/>
              </a:rPr>
              <a:t>Key Insights</a:t>
            </a:r>
          </a:p>
        </p:txBody>
      </p:sp>
      <p:sp>
        <p:nvSpPr>
          <p:cNvPr name="TextBox 11" id="11"/>
          <p:cNvSpPr txBox="true"/>
          <p:nvPr/>
        </p:nvSpPr>
        <p:spPr>
          <a:xfrm rot="0">
            <a:off x="842814" y="3054995"/>
            <a:ext cx="9744372" cy="856060"/>
          </a:xfrm>
          <a:prstGeom prst="rect">
            <a:avLst/>
          </a:prstGeom>
        </p:spPr>
        <p:txBody>
          <a:bodyPr anchor="t" rtlCol="false" tIns="0" lIns="0" bIns="0" rIns="0">
            <a:spAutoFit/>
          </a:bodyPr>
          <a:lstStyle/>
          <a:p>
            <a:pPr algn="l">
              <a:lnSpc>
                <a:spcPts val="3000"/>
              </a:lnSpc>
            </a:pPr>
            <a:r>
              <a:rPr lang="en-US" sz="1874">
                <a:solidFill>
                  <a:srgbClr val="3C3939"/>
                </a:solidFill>
                <a:latin typeface="Roboto"/>
                <a:ea typeface="Roboto"/>
                <a:cs typeface="Roboto"/>
                <a:sym typeface="Roboto"/>
              </a:rPr>
              <a:t>The project has provided valuable insights into athlete performance, medal distribution  for the Paris 2024 Olympics.</a:t>
            </a:r>
          </a:p>
        </p:txBody>
      </p:sp>
      <p:sp>
        <p:nvSpPr>
          <p:cNvPr name="Freeform 12" id="12" descr="preencoded.png"/>
          <p:cNvSpPr/>
          <p:nvPr/>
        </p:nvSpPr>
        <p:spPr>
          <a:xfrm flipH="false" flipV="false" rot="0">
            <a:off x="842814" y="4633466"/>
            <a:ext cx="602010" cy="602010"/>
          </a:xfrm>
          <a:custGeom>
            <a:avLst/>
            <a:gdLst/>
            <a:ahLst/>
            <a:cxnLst/>
            <a:rect r="r" b="b" t="t" l="l"/>
            <a:pathLst>
              <a:path h="602010" w="602010">
                <a:moveTo>
                  <a:pt x="0" y="0"/>
                </a:moveTo>
                <a:lnTo>
                  <a:pt x="602010" y="0"/>
                </a:lnTo>
                <a:lnTo>
                  <a:pt x="602010" y="602010"/>
                </a:lnTo>
                <a:lnTo>
                  <a:pt x="0" y="602010"/>
                </a:lnTo>
                <a:lnTo>
                  <a:pt x="0" y="0"/>
                </a:lnTo>
                <a:close/>
              </a:path>
            </a:pathLst>
          </a:custGeom>
          <a:blipFill>
            <a:blip r:embed="rId6"/>
            <a:stretch>
              <a:fillRect l="0" t="0" r="0" b="0"/>
            </a:stretch>
          </a:blipFill>
        </p:spPr>
      </p:sp>
      <p:sp>
        <p:nvSpPr>
          <p:cNvPr name="TextBox 13" id="13"/>
          <p:cNvSpPr txBox="true"/>
          <p:nvPr/>
        </p:nvSpPr>
        <p:spPr>
          <a:xfrm rot="0">
            <a:off x="842814" y="5447705"/>
            <a:ext cx="3010049" cy="404813"/>
          </a:xfrm>
          <a:prstGeom prst="rect">
            <a:avLst/>
          </a:prstGeom>
        </p:spPr>
        <p:txBody>
          <a:bodyPr anchor="t" rtlCol="false" tIns="0" lIns="0" bIns="0" rIns="0">
            <a:spAutoFit/>
          </a:bodyPr>
          <a:lstStyle/>
          <a:p>
            <a:pPr algn="l">
              <a:lnSpc>
                <a:spcPts val="2937"/>
              </a:lnSpc>
            </a:pPr>
            <a:r>
              <a:rPr lang="en-US" sz="2312">
                <a:solidFill>
                  <a:srgbClr val="3C3939"/>
                </a:solidFill>
                <a:latin typeface="Raleway"/>
                <a:ea typeface="Raleway"/>
                <a:cs typeface="Raleway"/>
                <a:sym typeface="Raleway"/>
              </a:rPr>
              <a:t>Further Research</a:t>
            </a:r>
          </a:p>
        </p:txBody>
      </p:sp>
      <p:sp>
        <p:nvSpPr>
          <p:cNvPr name="TextBox 14" id="14"/>
          <p:cNvSpPr txBox="true"/>
          <p:nvPr/>
        </p:nvSpPr>
        <p:spPr>
          <a:xfrm rot="0">
            <a:off x="842814" y="5911155"/>
            <a:ext cx="9744372" cy="856060"/>
          </a:xfrm>
          <a:prstGeom prst="rect">
            <a:avLst/>
          </a:prstGeom>
        </p:spPr>
        <p:txBody>
          <a:bodyPr anchor="t" rtlCol="false" tIns="0" lIns="0" bIns="0" rIns="0">
            <a:spAutoFit/>
          </a:bodyPr>
          <a:lstStyle/>
          <a:p>
            <a:pPr algn="l">
              <a:lnSpc>
                <a:spcPts val="3000"/>
              </a:lnSpc>
            </a:pPr>
            <a:r>
              <a:rPr lang="en-US" sz="1874">
                <a:solidFill>
                  <a:srgbClr val="3C3939"/>
                </a:solidFill>
                <a:latin typeface="Roboto"/>
                <a:ea typeface="Roboto"/>
                <a:cs typeface="Roboto"/>
                <a:sym typeface="Roboto"/>
              </a:rPr>
              <a:t>Continued research can focus on refining forecasting models, incorporating emerging data sources, and exploring each country's participation and athlete's performances. </a:t>
            </a:r>
          </a:p>
        </p:txBody>
      </p:sp>
      <p:sp>
        <p:nvSpPr>
          <p:cNvPr name="Freeform 15" id="15" descr="preencoded.png"/>
          <p:cNvSpPr/>
          <p:nvPr/>
        </p:nvSpPr>
        <p:spPr>
          <a:xfrm flipH="false" flipV="false" rot="0">
            <a:off x="842814" y="7489626"/>
            <a:ext cx="602010" cy="602010"/>
          </a:xfrm>
          <a:custGeom>
            <a:avLst/>
            <a:gdLst/>
            <a:ahLst/>
            <a:cxnLst/>
            <a:rect r="r" b="b" t="t" l="l"/>
            <a:pathLst>
              <a:path h="602010" w="602010">
                <a:moveTo>
                  <a:pt x="0" y="0"/>
                </a:moveTo>
                <a:lnTo>
                  <a:pt x="602010" y="0"/>
                </a:lnTo>
                <a:lnTo>
                  <a:pt x="602010" y="602010"/>
                </a:lnTo>
                <a:lnTo>
                  <a:pt x="0" y="602010"/>
                </a:lnTo>
                <a:lnTo>
                  <a:pt x="0" y="0"/>
                </a:lnTo>
                <a:close/>
              </a:path>
            </a:pathLst>
          </a:custGeom>
          <a:blipFill>
            <a:blip r:embed="rId7"/>
            <a:stretch>
              <a:fillRect l="0" t="0" r="0" b="0"/>
            </a:stretch>
          </a:blipFill>
        </p:spPr>
      </p:sp>
      <p:sp>
        <p:nvSpPr>
          <p:cNvPr name="TextBox 16" id="16"/>
          <p:cNvSpPr txBox="true"/>
          <p:nvPr/>
        </p:nvSpPr>
        <p:spPr>
          <a:xfrm rot="0">
            <a:off x="842814" y="8303865"/>
            <a:ext cx="3010049" cy="404813"/>
          </a:xfrm>
          <a:prstGeom prst="rect">
            <a:avLst/>
          </a:prstGeom>
        </p:spPr>
        <p:txBody>
          <a:bodyPr anchor="t" rtlCol="false" tIns="0" lIns="0" bIns="0" rIns="0">
            <a:spAutoFit/>
          </a:bodyPr>
          <a:lstStyle/>
          <a:p>
            <a:pPr algn="l">
              <a:lnSpc>
                <a:spcPts val="2937"/>
              </a:lnSpc>
            </a:pPr>
            <a:r>
              <a:rPr lang="en-US" sz="2312">
                <a:solidFill>
                  <a:srgbClr val="3C3939"/>
                </a:solidFill>
                <a:latin typeface="Raleway"/>
                <a:ea typeface="Raleway"/>
                <a:cs typeface="Raleway"/>
                <a:sym typeface="Raleway"/>
              </a:rPr>
              <a:t>Data Visualization</a:t>
            </a:r>
          </a:p>
        </p:txBody>
      </p:sp>
      <p:sp>
        <p:nvSpPr>
          <p:cNvPr name="TextBox 17" id="17"/>
          <p:cNvSpPr txBox="true"/>
          <p:nvPr/>
        </p:nvSpPr>
        <p:spPr>
          <a:xfrm rot="0">
            <a:off x="842814" y="8767316"/>
            <a:ext cx="9744372" cy="856060"/>
          </a:xfrm>
          <a:prstGeom prst="rect">
            <a:avLst/>
          </a:prstGeom>
        </p:spPr>
        <p:txBody>
          <a:bodyPr anchor="t" rtlCol="false" tIns="0" lIns="0" bIns="0" rIns="0">
            <a:spAutoFit/>
          </a:bodyPr>
          <a:lstStyle/>
          <a:p>
            <a:pPr algn="l">
              <a:lnSpc>
                <a:spcPts val="3000"/>
              </a:lnSpc>
            </a:pPr>
            <a:r>
              <a:rPr lang="en-US" sz="1874">
                <a:solidFill>
                  <a:srgbClr val="3C3939"/>
                </a:solidFill>
                <a:latin typeface="Roboto"/>
                <a:ea typeface="Roboto"/>
                <a:cs typeface="Roboto"/>
                <a:sym typeface="Roboto"/>
              </a:rPr>
              <a:t>Interactive data visualizations can be developed to effectively communicate insights and facilitate decision-making for stakeholders.</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TextBox 6" id="6"/>
          <p:cNvSpPr txBox="true"/>
          <p:nvPr/>
        </p:nvSpPr>
        <p:spPr>
          <a:xfrm rot="0">
            <a:off x="1028700" y="2081055"/>
            <a:ext cx="10630197" cy="914549"/>
          </a:xfrm>
          <a:prstGeom prst="rect">
            <a:avLst/>
          </a:prstGeom>
        </p:spPr>
        <p:txBody>
          <a:bodyPr anchor="t" rtlCol="false" tIns="0" lIns="0" bIns="0" rIns="0">
            <a:spAutoFit/>
          </a:bodyPr>
          <a:lstStyle/>
          <a:p>
            <a:pPr algn="l">
              <a:lnSpc>
                <a:spcPts val="6937"/>
              </a:lnSpc>
            </a:pPr>
            <a:r>
              <a:rPr lang="en-US" sz="5562">
                <a:solidFill>
                  <a:srgbClr val="1B1B27"/>
                </a:solidFill>
                <a:latin typeface="Raleway"/>
                <a:ea typeface="Raleway"/>
                <a:cs typeface="Raleway"/>
                <a:sym typeface="Raleway"/>
              </a:rPr>
              <a:t>Data Sources and Preprocessing</a:t>
            </a:r>
          </a:p>
        </p:txBody>
      </p:sp>
      <p:sp>
        <p:nvSpPr>
          <p:cNvPr name="TextBox 7" id="7"/>
          <p:cNvSpPr txBox="true"/>
          <p:nvPr/>
        </p:nvSpPr>
        <p:spPr>
          <a:xfrm rot="0">
            <a:off x="992238" y="4741069"/>
            <a:ext cx="3544044" cy="471487"/>
          </a:xfrm>
          <a:prstGeom prst="rect">
            <a:avLst/>
          </a:prstGeom>
        </p:spPr>
        <p:txBody>
          <a:bodyPr anchor="t" rtlCol="false" tIns="0" lIns="0" bIns="0" rIns="0">
            <a:spAutoFit/>
          </a:bodyPr>
          <a:lstStyle/>
          <a:p>
            <a:pPr algn="l">
              <a:lnSpc>
                <a:spcPts val="3437"/>
              </a:lnSpc>
            </a:pPr>
            <a:r>
              <a:rPr lang="en-US" sz="2750">
                <a:solidFill>
                  <a:srgbClr val="1B1B27"/>
                </a:solidFill>
                <a:latin typeface="Raleway"/>
                <a:ea typeface="Raleway"/>
                <a:cs typeface="Raleway"/>
                <a:sym typeface="Raleway"/>
              </a:rPr>
              <a:t>Data Sources</a:t>
            </a:r>
          </a:p>
        </p:txBody>
      </p:sp>
      <p:sp>
        <p:nvSpPr>
          <p:cNvPr name="TextBox 8" id="8"/>
          <p:cNvSpPr txBox="true"/>
          <p:nvPr/>
        </p:nvSpPr>
        <p:spPr>
          <a:xfrm rot="0">
            <a:off x="992238" y="5400824"/>
            <a:ext cx="7975699" cy="1456135"/>
          </a:xfrm>
          <a:prstGeom prst="rect">
            <a:avLst/>
          </a:prstGeom>
        </p:spPr>
        <p:txBody>
          <a:bodyPr anchor="t" rtlCol="false" tIns="0" lIns="0" bIns="0" rIns="0">
            <a:spAutoFit/>
          </a:bodyPr>
          <a:lstStyle/>
          <a:p>
            <a:pPr algn="l">
              <a:lnSpc>
                <a:spcPts val="3562"/>
              </a:lnSpc>
            </a:pPr>
            <a:r>
              <a:rPr lang="en-US" sz="2187">
                <a:solidFill>
                  <a:srgbClr val="3C3939"/>
                </a:solidFill>
                <a:latin typeface="Roboto"/>
                <a:ea typeface="Roboto"/>
                <a:cs typeface="Roboto"/>
                <a:sym typeface="Roboto"/>
              </a:rPr>
              <a:t>The data source, including official Olympic athletes, coaches, events, medalists, medals, schedules, teams, venues of all the events held.</a:t>
            </a:r>
          </a:p>
        </p:txBody>
      </p:sp>
      <p:sp>
        <p:nvSpPr>
          <p:cNvPr name="TextBox 9" id="9"/>
          <p:cNvSpPr txBox="true"/>
          <p:nvPr/>
        </p:nvSpPr>
        <p:spPr>
          <a:xfrm rot="0">
            <a:off x="9669215" y="4741069"/>
            <a:ext cx="3544044" cy="471487"/>
          </a:xfrm>
          <a:prstGeom prst="rect">
            <a:avLst/>
          </a:prstGeom>
        </p:spPr>
        <p:txBody>
          <a:bodyPr anchor="t" rtlCol="false" tIns="0" lIns="0" bIns="0" rIns="0">
            <a:spAutoFit/>
          </a:bodyPr>
          <a:lstStyle/>
          <a:p>
            <a:pPr algn="l">
              <a:lnSpc>
                <a:spcPts val="3437"/>
              </a:lnSpc>
            </a:pPr>
            <a:r>
              <a:rPr lang="en-US" sz="2750">
                <a:solidFill>
                  <a:srgbClr val="1B1B27"/>
                </a:solidFill>
                <a:latin typeface="Raleway"/>
                <a:ea typeface="Raleway"/>
                <a:cs typeface="Raleway"/>
                <a:sym typeface="Raleway"/>
              </a:rPr>
              <a:t>Preprocessing</a:t>
            </a:r>
          </a:p>
        </p:txBody>
      </p:sp>
      <p:sp>
        <p:nvSpPr>
          <p:cNvPr name="TextBox 10" id="10"/>
          <p:cNvSpPr txBox="true"/>
          <p:nvPr/>
        </p:nvSpPr>
        <p:spPr>
          <a:xfrm rot="0">
            <a:off x="9669215" y="5400824"/>
            <a:ext cx="7635925" cy="1456135"/>
          </a:xfrm>
          <a:prstGeom prst="rect">
            <a:avLst/>
          </a:prstGeom>
        </p:spPr>
        <p:txBody>
          <a:bodyPr anchor="t" rtlCol="false" tIns="0" lIns="0" bIns="0" rIns="0">
            <a:spAutoFit/>
          </a:bodyPr>
          <a:lstStyle/>
          <a:p>
            <a:pPr algn="l">
              <a:lnSpc>
                <a:spcPts val="3562"/>
              </a:lnSpc>
            </a:pPr>
            <a:r>
              <a:rPr lang="en-US" sz="2187">
                <a:solidFill>
                  <a:srgbClr val="3C3939"/>
                </a:solidFill>
                <a:latin typeface="Roboto"/>
                <a:ea typeface="Roboto"/>
                <a:cs typeface="Roboto"/>
                <a:sym typeface="Roboto"/>
              </a:rPr>
              <a:t>The raw data is preprocessed to ensure consistency, accuracy, and completeness. This includes data cleaning, normalization, and feature engineering.</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TextBox 6" id="6"/>
          <p:cNvSpPr txBox="true"/>
          <p:nvPr/>
        </p:nvSpPr>
        <p:spPr>
          <a:xfrm rot="0">
            <a:off x="5274618" y="594121"/>
            <a:ext cx="7738616" cy="1440359"/>
          </a:xfrm>
          <a:prstGeom prst="rect">
            <a:avLst/>
          </a:prstGeom>
        </p:spPr>
        <p:txBody>
          <a:bodyPr anchor="t" rtlCol="false" tIns="0" lIns="0" bIns="0" rIns="0">
            <a:spAutoFit/>
          </a:bodyPr>
          <a:lstStyle/>
          <a:p>
            <a:pPr algn="ctr">
              <a:lnSpc>
                <a:spcPts val="5500"/>
              </a:lnSpc>
            </a:pPr>
            <a:r>
              <a:rPr lang="en-US" sz="4437" b="true">
                <a:solidFill>
                  <a:srgbClr val="1B1B27"/>
                </a:solidFill>
                <a:latin typeface="Raleway Bold"/>
                <a:ea typeface="Raleway Bold"/>
                <a:cs typeface="Raleway Bold"/>
                <a:sym typeface="Raleway Bold"/>
              </a:rPr>
              <a:t>Athlete Analysis and Insights</a:t>
            </a:r>
          </a:p>
          <a:p>
            <a:pPr algn="ctr">
              <a:lnSpc>
                <a:spcPts val="5500"/>
              </a:lnSpc>
            </a:pPr>
            <a:r>
              <a:rPr lang="en-US" sz="4437">
                <a:solidFill>
                  <a:srgbClr val="1B1B27"/>
                </a:solidFill>
                <a:latin typeface="Raleway"/>
                <a:ea typeface="Raleway"/>
                <a:cs typeface="Raleway"/>
                <a:sym typeface="Raleway"/>
              </a:rPr>
              <a:t>EDA on athletes.csv</a:t>
            </a:r>
          </a:p>
        </p:txBody>
      </p:sp>
      <p:sp>
        <p:nvSpPr>
          <p:cNvPr name="Freeform 7" id="7" descr="preencoded.png"/>
          <p:cNvSpPr/>
          <p:nvPr/>
        </p:nvSpPr>
        <p:spPr>
          <a:xfrm flipH="false" flipV="false" rot="0">
            <a:off x="4029224" y="2739566"/>
            <a:ext cx="10229404" cy="7290792"/>
          </a:xfrm>
          <a:custGeom>
            <a:avLst/>
            <a:gdLst/>
            <a:ahLst/>
            <a:cxnLst/>
            <a:rect r="r" b="b" t="t" l="l"/>
            <a:pathLst>
              <a:path h="7290792" w="10229404">
                <a:moveTo>
                  <a:pt x="0" y="0"/>
                </a:moveTo>
                <a:lnTo>
                  <a:pt x="10229404" y="0"/>
                </a:lnTo>
                <a:lnTo>
                  <a:pt x="10229404" y="7290793"/>
                </a:lnTo>
                <a:lnTo>
                  <a:pt x="0" y="7290793"/>
                </a:lnTo>
                <a:lnTo>
                  <a:pt x="0" y="0"/>
                </a:lnTo>
                <a:close/>
              </a:path>
            </a:pathLst>
          </a:custGeom>
          <a:blipFill>
            <a:blip r:embed="rId3"/>
            <a:stretch>
              <a:fillRect l="-30" t="0" r="-3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3408461" y="669578"/>
            <a:ext cx="11470927" cy="7381875"/>
          </a:xfrm>
          <a:custGeom>
            <a:avLst/>
            <a:gdLst/>
            <a:ahLst/>
            <a:cxnLst/>
            <a:rect r="r" b="b" t="t" l="l"/>
            <a:pathLst>
              <a:path h="7381875" w="11470927">
                <a:moveTo>
                  <a:pt x="0" y="0"/>
                </a:moveTo>
                <a:lnTo>
                  <a:pt x="11470928" y="0"/>
                </a:lnTo>
                <a:lnTo>
                  <a:pt x="11470928" y="7381874"/>
                </a:lnTo>
                <a:lnTo>
                  <a:pt x="0" y="7381874"/>
                </a:lnTo>
                <a:lnTo>
                  <a:pt x="0" y="0"/>
                </a:lnTo>
                <a:close/>
              </a:path>
            </a:pathLst>
          </a:custGeom>
          <a:blipFill>
            <a:blip r:embed="rId3"/>
            <a:stretch>
              <a:fillRect l="0" t="-12" r="0" b="-12"/>
            </a:stretch>
          </a:blipFill>
        </p:spPr>
      </p:sp>
      <p:sp>
        <p:nvSpPr>
          <p:cNvPr name="TextBox 7" id="7"/>
          <p:cNvSpPr txBox="true"/>
          <p:nvPr/>
        </p:nvSpPr>
        <p:spPr>
          <a:xfrm rot="0">
            <a:off x="852190" y="8249096"/>
            <a:ext cx="16583620" cy="387846"/>
          </a:xfrm>
          <a:prstGeom prst="rect">
            <a:avLst/>
          </a:prstGeom>
        </p:spPr>
        <p:txBody>
          <a:bodyPr anchor="t" rtlCol="false" tIns="0" lIns="0" bIns="0" rIns="0">
            <a:spAutoFit/>
          </a:bodyPr>
          <a:lstStyle/>
          <a:p>
            <a:pPr algn="l">
              <a:lnSpc>
                <a:spcPts val="2437"/>
              </a:lnSpc>
            </a:pPr>
            <a:r>
              <a:rPr lang="en-US" sz="1500">
                <a:solidFill>
                  <a:srgbClr val="3C3939"/>
                </a:solidFill>
                <a:latin typeface="Roboto"/>
                <a:ea typeface="Roboto"/>
                <a:cs typeface="Roboto"/>
                <a:sym typeface="Roboto"/>
              </a:rPr>
              <a:t>Insight:</a:t>
            </a:r>
          </a:p>
        </p:txBody>
      </p:sp>
      <p:sp>
        <p:nvSpPr>
          <p:cNvPr name="TextBox 8" id="8"/>
          <p:cNvSpPr txBox="true"/>
          <p:nvPr/>
        </p:nvSpPr>
        <p:spPr>
          <a:xfrm rot="0">
            <a:off x="1163836" y="8834586"/>
            <a:ext cx="16271974" cy="387846"/>
          </a:xfrm>
          <a:prstGeom prst="rect">
            <a:avLst/>
          </a:prstGeom>
        </p:spPr>
        <p:txBody>
          <a:bodyPr anchor="t" rtlCol="false" tIns="0" lIns="0" bIns="0" rIns="0">
            <a:spAutoFit/>
          </a:bodyPr>
          <a:lstStyle/>
          <a:p>
            <a:pPr algn="l" marL="226219" indent="-113109" lvl="1">
              <a:lnSpc>
                <a:spcPts val="2437"/>
              </a:lnSpc>
              <a:buAutoNum type="arabicPeriod" startAt="1"/>
            </a:pPr>
            <a:r>
              <a:rPr lang="en-US" sz="1500">
                <a:solidFill>
                  <a:srgbClr val="3C3939"/>
                </a:solidFill>
                <a:latin typeface="Roboto"/>
                <a:ea typeface="Roboto"/>
                <a:cs typeface="Roboto"/>
                <a:sym typeface="Roboto"/>
              </a:rPr>
              <a:t>The Athletes height who participated in the Paris Olympics 2024 ranges from 150 - 200 cms, the mean height 175.25 cms.</a:t>
            </a:r>
          </a:p>
        </p:txBody>
      </p:sp>
      <p:sp>
        <p:nvSpPr>
          <p:cNvPr name="TextBox 9" id="9"/>
          <p:cNvSpPr txBox="true"/>
          <p:nvPr/>
        </p:nvSpPr>
        <p:spPr>
          <a:xfrm rot="0">
            <a:off x="1163836" y="9231362"/>
            <a:ext cx="16271974" cy="387846"/>
          </a:xfrm>
          <a:prstGeom prst="rect">
            <a:avLst/>
          </a:prstGeom>
        </p:spPr>
        <p:txBody>
          <a:bodyPr anchor="t" rtlCol="false" tIns="0" lIns="0" bIns="0" rIns="0">
            <a:spAutoFit/>
          </a:bodyPr>
          <a:lstStyle/>
          <a:p>
            <a:pPr algn="l" marL="226219" indent="-113109" lvl="1">
              <a:lnSpc>
                <a:spcPts val="2437"/>
              </a:lnSpc>
              <a:buAutoNum type="arabicPeriod" startAt="1"/>
            </a:pPr>
            <a:r>
              <a:rPr lang="en-US" sz="1500">
                <a:solidFill>
                  <a:srgbClr val="3C3939"/>
                </a:solidFill>
                <a:latin typeface="Roboto"/>
                <a:ea typeface="Roboto"/>
                <a:cs typeface="Roboto"/>
                <a:sym typeface="Roboto"/>
              </a:rPr>
              <a:t>The weight ranges from 50 - 120 kgs, the mean weight 77.75 kgs.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3050679" y="719435"/>
            <a:ext cx="12186642" cy="6632822"/>
          </a:xfrm>
          <a:custGeom>
            <a:avLst/>
            <a:gdLst/>
            <a:ahLst/>
            <a:cxnLst/>
            <a:rect r="r" b="b" t="t" l="l"/>
            <a:pathLst>
              <a:path h="6632822" w="12186642">
                <a:moveTo>
                  <a:pt x="0" y="0"/>
                </a:moveTo>
                <a:lnTo>
                  <a:pt x="12186642" y="0"/>
                </a:lnTo>
                <a:lnTo>
                  <a:pt x="12186642" y="6632823"/>
                </a:lnTo>
                <a:lnTo>
                  <a:pt x="0" y="6632823"/>
                </a:lnTo>
                <a:lnTo>
                  <a:pt x="0" y="0"/>
                </a:lnTo>
                <a:close/>
              </a:path>
            </a:pathLst>
          </a:custGeom>
          <a:blipFill>
            <a:blip r:embed="rId3"/>
            <a:stretch>
              <a:fillRect l="-8" t="0" r="-8" b="0"/>
            </a:stretch>
          </a:blipFill>
        </p:spPr>
      </p:sp>
      <p:sp>
        <p:nvSpPr>
          <p:cNvPr name="TextBox 7" id="7"/>
          <p:cNvSpPr txBox="true"/>
          <p:nvPr/>
        </p:nvSpPr>
        <p:spPr>
          <a:xfrm rot="0">
            <a:off x="912911" y="7569399"/>
            <a:ext cx="16462176" cy="410021"/>
          </a:xfrm>
          <a:prstGeom prst="rect">
            <a:avLst/>
          </a:prstGeom>
        </p:spPr>
        <p:txBody>
          <a:bodyPr anchor="t" rtlCol="false" tIns="0" lIns="0" bIns="0" rIns="0">
            <a:spAutoFit/>
          </a:bodyPr>
          <a:lstStyle/>
          <a:p>
            <a:pPr algn="l">
              <a:lnSpc>
                <a:spcPts val="2625"/>
              </a:lnSpc>
            </a:pPr>
            <a:r>
              <a:rPr lang="en-US" sz="1625">
                <a:solidFill>
                  <a:srgbClr val="3C3939"/>
                </a:solidFill>
                <a:latin typeface="Roboto"/>
                <a:ea typeface="Roboto"/>
                <a:cs typeface="Roboto"/>
                <a:sym typeface="Roboto"/>
              </a:rPr>
              <a:t>Insight: </a:t>
            </a:r>
          </a:p>
        </p:txBody>
      </p:sp>
      <p:sp>
        <p:nvSpPr>
          <p:cNvPr name="TextBox 8" id="8"/>
          <p:cNvSpPr txBox="true"/>
          <p:nvPr/>
        </p:nvSpPr>
        <p:spPr>
          <a:xfrm rot="0">
            <a:off x="912911" y="8196560"/>
            <a:ext cx="16462176" cy="410021"/>
          </a:xfrm>
          <a:prstGeom prst="rect">
            <a:avLst/>
          </a:prstGeom>
        </p:spPr>
        <p:txBody>
          <a:bodyPr anchor="t" rtlCol="false" tIns="0" lIns="0" bIns="0" rIns="0">
            <a:spAutoFit/>
          </a:bodyPr>
          <a:lstStyle/>
          <a:p>
            <a:pPr algn="l">
              <a:lnSpc>
                <a:spcPts val="2625"/>
              </a:lnSpc>
            </a:pPr>
            <a:r>
              <a:rPr lang="en-US" sz="1625">
                <a:solidFill>
                  <a:srgbClr val="3C3939"/>
                </a:solidFill>
                <a:latin typeface="Roboto"/>
                <a:ea typeface="Roboto"/>
                <a:cs typeface="Roboto"/>
                <a:sym typeface="Roboto"/>
              </a:rPr>
              <a:t>Female 26.341951 Male 27.085249</a:t>
            </a:r>
          </a:p>
        </p:txBody>
      </p:sp>
      <p:sp>
        <p:nvSpPr>
          <p:cNvPr name="TextBox 9" id="9"/>
          <p:cNvSpPr txBox="true"/>
          <p:nvPr/>
        </p:nvSpPr>
        <p:spPr>
          <a:xfrm rot="0">
            <a:off x="912911" y="8823722"/>
            <a:ext cx="16462176" cy="743842"/>
          </a:xfrm>
          <a:prstGeom prst="rect">
            <a:avLst/>
          </a:prstGeom>
        </p:spPr>
        <p:txBody>
          <a:bodyPr anchor="t" rtlCol="false" tIns="0" lIns="0" bIns="0" rIns="0">
            <a:spAutoFit/>
          </a:bodyPr>
          <a:lstStyle/>
          <a:p>
            <a:pPr algn="l">
              <a:lnSpc>
                <a:spcPts val="2625"/>
              </a:lnSpc>
            </a:pPr>
            <a:r>
              <a:rPr lang="en-US" sz="1625">
                <a:solidFill>
                  <a:srgbClr val="3C3939"/>
                </a:solidFill>
                <a:latin typeface="Roboto"/>
                <a:ea typeface="Roboto"/>
                <a:cs typeface="Roboto"/>
                <a:sym typeface="Roboto"/>
              </a:rPr>
              <a:t>The graph is the age distribution of male and female athletes is different. Male athletes have a peak around mid-20s, while female athletes have a peak in their early 20s. This could be because of the physical demands of different sports or societal expectations and opportunities for male and female athletes.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4438352" y="741909"/>
            <a:ext cx="9411146" cy="7163246"/>
          </a:xfrm>
          <a:custGeom>
            <a:avLst/>
            <a:gdLst/>
            <a:ahLst/>
            <a:cxnLst/>
            <a:rect r="r" b="b" t="t" l="l"/>
            <a:pathLst>
              <a:path h="7163246" w="9411146">
                <a:moveTo>
                  <a:pt x="0" y="0"/>
                </a:moveTo>
                <a:lnTo>
                  <a:pt x="9411147" y="0"/>
                </a:lnTo>
                <a:lnTo>
                  <a:pt x="9411147" y="7163246"/>
                </a:lnTo>
                <a:lnTo>
                  <a:pt x="0" y="7163246"/>
                </a:lnTo>
                <a:lnTo>
                  <a:pt x="0" y="0"/>
                </a:lnTo>
                <a:close/>
              </a:path>
            </a:pathLst>
          </a:custGeom>
          <a:blipFill>
            <a:blip r:embed="rId3"/>
            <a:stretch>
              <a:fillRect l="0" t="0" r="0" b="0"/>
            </a:stretch>
          </a:blipFill>
        </p:spPr>
      </p:sp>
      <p:sp>
        <p:nvSpPr>
          <p:cNvPr name="TextBox 7" id="7"/>
          <p:cNvSpPr txBox="true"/>
          <p:nvPr/>
        </p:nvSpPr>
        <p:spPr>
          <a:xfrm rot="0">
            <a:off x="942529" y="8141345"/>
            <a:ext cx="16402942" cy="411361"/>
          </a:xfrm>
          <a:prstGeom prst="rect">
            <a:avLst/>
          </a:prstGeom>
        </p:spPr>
        <p:txBody>
          <a:bodyPr anchor="t" rtlCol="false" tIns="0" lIns="0" bIns="0" rIns="0">
            <a:spAutoFit/>
          </a:bodyPr>
          <a:lstStyle/>
          <a:p>
            <a:pPr algn="l">
              <a:lnSpc>
                <a:spcPts val="2687"/>
              </a:lnSpc>
            </a:pPr>
            <a:r>
              <a:rPr lang="en-US" sz="1687">
                <a:solidFill>
                  <a:srgbClr val="3C3939"/>
                </a:solidFill>
                <a:latin typeface="Roboto"/>
                <a:ea typeface="Roboto"/>
                <a:cs typeface="Roboto"/>
                <a:sym typeface="Roboto"/>
              </a:rPr>
              <a:t>Insights:</a:t>
            </a:r>
          </a:p>
        </p:txBody>
      </p:sp>
      <p:sp>
        <p:nvSpPr>
          <p:cNvPr name="TextBox 8" id="8"/>
          <p:cNvSpPr txBox="true"/>
          <p:nvPr/>
        </p:nvSpPr>
        <p:spPr>
          <a:xfrm rot="0">
            <a:off x="942529" y="8788896"/>
            <a:ext cx="16402942" cy="756047"/>
          </a:xfrm>
          <a:prstGeom prst="rect">
            <a:avLst/>
          </a:prstGeom>
        </p:spPr>
        <p:txBody>
          <a:bodyPr anchor="t" rtlCol="false" tIns="0" lIns="0" bIns="0" rIns="0">
            <a:spAutoFit/>
          </a:bodyPr>
          <a:lstStyle/>
          <a:p>
            <a:pPr algn="l">
              <a:lnSpc>
                <a:spcPts val="2687"/>
              </a:lnSpc>
            </a:pPr>
            <a:r>
              <a:rPr lang="en-US" sz="1687" i="true">
                <a:solidFill>
                  <a:srgbClr val="3C3939"/>
                </a:solidFill>
                <a:latin typeface="Roboto Italics"/>
                <a:ea typeface="Roboto Italics"/>
                <a:cs typeface="Roboto Italics"/>
                <a:sym typeface="Roboto Italics"/>
              </a:rPr>
              <a:t>The graph shows the number of athletes who participated in each country [USA, France, Australia, Germany, Japan], and these countries have given more participants to the Olympics.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984051" y="773162"/>
            <a:ext cx="16319897" cy="6486822"/>
          </a:xfrm>
          <a:custGeom>
            <a:avLst/>
            <a:gdLst/>
            <a:ahLst/>
            <a:cxnLst/>
            <a:rect r="r" b="b" t="t" l="l"/>
            <a:pathLst>
              <a:path h="6486822" w="16319897">
                <a:moveTo>
                  <a:pt x="0" y="0"/>
                </a:moveTo>
                <a:lnTo>
                  <a:pt x="16319898" y="0"/>
                </a:lnTo>
                <a:lnTo>
                  <a:pt x="16319898" y="6486823"/>
                </a:lnTo>
                <a:lnTo>
                  <a:pt x="0" y="6486823"/>
                </a:lnTo>
                <a:lnTo>
                  <a:pt x="0" y="0"/>
                </a:lnTo>
                <a:close/>
              </a:path>
            </a:pathLst>
          </a:custGeom>
          <a:blipFill>
            <a:blip r:embed="rId3"/>
            <a:stretch>
              <a:fillRect l="0" t="-8" r="0" b="-8"/>
            </a:stretch>
          </a:blipFill>
        </p:spPr>
      </p:sp>
      <p:sp>
        <p:nvSpPr>
          <p:cNvPr name="TextBox 7" id="7"/>
          <p:cNvSpPr txBox="true"/>
          <p:nvPr/>
        </p:nvSpPr>
        <p:spPr>
          <a:xfrm rot="0">
            <a:off x="1343918" y="7500045"/>
            <a:ext cx="15960030" cy="435918"/>
          </a:xfrm>
          <a:prstGeom prst="rect">
            <a:avLst/>
          </a:prstGeom>
        </p:spPr>
        <p:txBody>
          <a:bodyPr anchor="t" rtlCol="false" tIns="0" lIns="0" bIns="0" rIns="0">
            <a:spAutoFit/>
          </a:bodyPr>
          <a:lstStyle/>
          <a:p>
            <a:pPr algn="l" marL="263922" indent="-131961" lvl="1">
              <a:lnSpc>
                <a:spcPts val="2812"/>
              </a:lnSpc>
              <a:buAutoNum type="arabicPeriod" startAt="1"/>
            </a:pPr>
            <a:r>
              <a:rPr lang="en-US" sz="1750">
                <a:solidFill>
                  <a:srgbClr val="3C3939"/>
                </a:solidFill>
                <a:latin typeface="Roboto"/>
                <a:ea typeface="Roboto"/>
                <a:cs typeface="Roboto"/>
                <a:sym typeface="Roboto"/>
              </a:rPr>
              <a:t>The choropleth map gives a detailed visualization of participation of the enter globe.</a:t>
            </a:r>
          </a:p>
        </p:txBody>
      </p:sp>
      <p:sp>
        <p:nvSpPr>
          <p:cNvPr name="TextBox 8" id="8"/>
          <p:cNvSpPr txBox="true"/>
          <p:nvPr/>
        </p:nvSpPr>
        <p:spPr>
          <a:xfrm rot="0">
            <a:off x="1343918" y="7958138"/>
            <a:ext cx="15960030" cy="795635"/>
          </a:xfrm>
          <a:prstGeom prst="rect">
            <a:avLst/>
          </a:prstGeom>
        </p:spPr>
        <p:txBody>
          <a:bodyPr anchor="t" rtlCol="false" tIns="0" lIns="0" bIns="0" rIns="0">
            <a:spAutoFit/>
          </a:bodyPr>
          <a:lstStyle/>
          <a:p>
            <a:pPr algn="l" marL="263922" indent="-131961" lvl="1">
              <a:lnSpc>
                <a:spcPts val="2812"/>
              </a:lnSpc>
              <a:buAutoNum type="arabicPeriod" startAt="1"/>
            </a:pPr>
            <a:r>
              <a:rPr lang="en-US" sz="1750">
                <a:solidFill>
                  <a:srgbClr val="3C3939"/>
                </a:solidFill>
                <a:latin typeface="Roboto"/>
                <a:ea typeface="Roboto"/>
                <a:cs typeface="Roboto"/>
                <a:sym typeface="Roboto"/>
              </a:rPr>
              <a:t>15 Russian athletes competed in the 2024 Paris Olympics as "Individual Neutral Athletes" (AINs). The International Olympic Committee (IOC) allowed some Russian athletes to compete under neutral conditions, but not all, due to Russia's invasion of Ukraine in February 2022.</a:t>
            </a:r>
          </a:p>
        </p:txBody>
      </p:sp>
      <p:sp>
        <p:nvSpPr>
          <p:cNvPr name="TextBox 9" id="9"/>
          <p:cNvSpPr txBox="true"/>
          <p:nvPr/>
        </p:nvSpPr>
        <p:spPr>
          <a:xfrm rot="0">
            <a:off x="1343918" y="8775948"/>
            <a:ext cx="15960030" cy="795635"/>
          </a:xfrm>
          <a:prstGeom prst="rect">
            <a:avLst/>
          </a:prstGeom>
        </p:spPr>
        <p:txBody>
          <a:bodyPr anchor="t" rtlCol="false" tIns="0" lIns="0" bIns="0" rIns="0">
            <a:spAutoFit/>
          </a:bodyPr>
          <a:lstStyle/>
          <a:p>
            <a:pPr algn="l" marL="263922" indent="-131961" lvl="1">
              <a:lnSpc>
                <a:spcPts val="2812"/>
              </a:lnSpc>
              <a:buAutoNum type="arabicPeriod" startAt="1"/>
            </a:pPr>
            <a:r>
              <a:rPr lang="en-US" sz="1750">
                <a:solidFill>
                  <a:srgbClr val="3C3939"/>
                </a:solidFill>
                <a:latin typeface="Roboto"/>
                <a:ea typeface="Roboto"/>
                <a:cs typeface="Roboto"/>
                <a:sym typeface="Roboto"/>
              </a:rPr>
              <a:t>USA, France, Australia, Germany, and Japan have higher Olympic participation due to large populations, strong sports cultures, economic resources, government support, historical success, and well-organized sports governing bodies.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4549676" y="1697980"/>
            <a:ext cx="9188500" cy="6209259"/>
          </a:xfrm>
          <a:custGeom>
            <a:avLst/>
            <a:gdLst/>
            <a:ahLst/>
            <a:cxnLst/>
            <a:rect r="r" b="b" t="t" l="l"/>
            <a:pathLst>
              <a:path h="6209259" w="9188500">
                <a:moveTo>
                  <a:pt x="0" y="0"/>
                </a:moveTo>
                <a:lnTo>
                  <a:pt x="9188500" y="0"/>
                </a:lnTo>
                <a:lnTo>
                  <a:pt x="9188500" y="6209259"/>
                </a:lnTo>
                <a:lnTo>
                  <a:pt x="0" y="6209259"/>
                </a:lnTo>
                <a:lnTo>
                  <a:pt x="0" y="0"/>
                </a:lnTo>
                <a:close/>
              </a:path>
            </a:pathLst>
          </a:custGeom>
          <a:blipFill>
            <a:blip r:embed="rId3"/>
            <a:stretch>
              <a:fillRect l="-8" t="0" r="-8" b="0"/>
            </a:stretch>
          </a:blipFill>
        </p:spPr>
      </p:sp>
      <p:sp>
        <p:nvSpPr>
          <p:cNvPr name="TextBox 7" id="7"/>
          <p:cNvSpPr txBox="true"/>
          <p:nvPr/>
        </p:nvSpPr>
        <p:spPr>
          <a:xfrm rot="0">
            <a:off x="992238" y="8149977"/>
            <a:ext cx="16303526" cy="439042"/>
          </a:xfrm>
          <a:prstGeom prst="rect">
            <a:avLst/>
          </a:prstGeom>
        </p:spPr>
        <p:txBody>
          <a:bodyPr anchor="t" rtlCol="false" tIns="0" lIns="0" bIns="0" rIns="0">
            <a:spAutoFit/>
          </a:bodyPr>
          <a:lstStyle/>
          <a:p>
            <a:pPr algn="l">
              <a:lnSpc>
                <a:spcPts val="2812"/>
              </a:lnSpc>
            </a:pPr>
            <a:r>
              <a:rPr lang="en-US" sz="1750">
                <a:solidFill>
                  <a:srgbClr val="3C3939"/>
                </a:solidFill>
                <a:latin typeface="Roboto"/>
                <a:ea typeface="Roboto"/>
                <a:cs typeface="Roboto"/>
                <a:sym typeface="Roboto"/>
              </a:rPr>
              <a:t>Insight: </a:t>
            </a:r>
            <a:r>
              <a:rPr lang="en-US" sz="1750" i="true">
                <a:solidFill>
                  <a:srgbClr val="3C3939"/>
                </a:solidFill>
                <a:latin typeface="Roboto Italics"/>
                <a:ea typeface="Roboto Italics"/>
                <a:cs typeface="Roboto Italics"/>
                <a:sym typeface="Roboto Italics"/>
              </a:rPr>
              <a:t>This year the Olympics had 1.04:1 Male to Female ratio.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CECF3"/>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74902"/>
              </a:srgbClr>
            </a:solidFill>
          </p:spPr>
        </p:sp>
      </p:grpSp>
      <p:sp>
        <p:nvSpPr>
          <p:cNvPr name="Freeform 6" id="6" descr="preencoded.png"/>
          <p:cNvSpPr/>
          <p:nvPr/>
        </p:nvSpPr>
        <p:spPr>
          <a:xfrm flipH="false" flipV="false" rot="0">
            <a:off x="992238" y="1603474"/>
            <a:ext cx="6426696" cy="4891534"/>
          </a:xfrm>
          <a:custGeom>
            <a:avLst/>
            <a:gdLst/>
            <a:ahLst/>
            <a:cxnLst/>
            <a:rect r="r" b="b" t="t" l="l"/>
            <a:pathLst>
              <a:path h="4891534" w="6426696">
                <a:moveTo>
                  <a:pt x="0" y="0"/>
                </a:moveTo>
                <a:lnTo>
                  <a:pt x="6426696" y="0"/>
                </a:lnTo>
                <a:lnTo>
                  <a:pt x="6426696" y="4891534"/>
                </a:lnTo>
                <a:lnTo>
                  <a:pt x="0" y="4891534"/>
                </a:lnTo>
                <a:lnTo>
                  <a:pt x="0" y="0"/>
                </a:lnTo>
                <a:close/>
              </a:path>
            </a:pathLst>
          </a:custGeom>
          <a:blipFill>
            <a:blip r:embed="rId3"/>
            <a:stretch>
              <a:fillRect l="0" t="-23" r="0" b="-23"/>
            </a:stretch>
          </a:blipFill>
        </p:spPr>
      </p:sp>
      <p:sp>
        <p:nvSpPr>
          <p:cNvPr name="Freeform 7" id="7" descr="preencoded.png"/>
          <p:cNvSpPr/>
          <p:nvPr/>
        </p:nvSpPr>
        <p:spPr>
          <a:xfrm flipH="false" flipV="false" rot="0">
            <a:off x="10973097" y="1603474"/>
            <a:ext cx="6332190" cy="2447181"/>
          </a:xfrm>
          <a:custGeom>
            <a:avLst/>
            <a:gdLst/>
            <a:ahLst/>
            <a:cxnLst/>
            <a:rect r="r" b="b" t="t" l="l"/>
            <a:pathLst>
              <a:path h="2447181" w="6332190">
                <a:moveTo>
                  <a:pt x="0" y="0"/>
                </a:moveTo>
                <a:lnTo>
                  <a:pt x="6332190" y="0"/>
                </a:lnTo>
                <a:lnTo>
                  <a:pt x="6332190" y="2447181"/>
                </a:lnTo>
                <a:lnTo>
                  <a:pt x="0" y="2447181"/>
                </a:lnTo>
                <a:lnTo>
                  <a:pt x="0" y="0"/>
                </a:lnTo>
                <a:close/>
              </a:path>
            </a:pathLst>
          </a:custGeom>
          <a:blipFill>
            <a:blip r:embed="rId4"/>
            <a:stretch>
              <a:fillRect l="0" t="0" r="0" b="0"/>
            </a:stretch>
          </a:blipFill>
        </p:spPr>
      </p:sp>
      <p:sp>
        <p:nvSpPr>
          <p:cNvPr name="TextBox 8" id="8"/>
          <p:cNvSpPr txBox="true"/>
          <p:nvPr/>
        </p:nvSpPr>
        <p:spPr>
          <a:xfrm rot="0">
            <a:off x="992238" y="7056685"/>
            <a:ext cx="16303526" cy="439042"/>
          </a:xfrm>
          <a:prstGeom prst="rect">
            <a:avLst/>
          </a:prstGeom>
        </p:spPr>
        <p:txBody>
          <a:bodyPr anchor="t" rtlCol="false" tIns="0" lIns="0" bIns="0" rIns="0">
            <a:spAutoFit/>
          </a:bodyPr>
          <a:lstStyle/>
          <a:p>
            <a:pPr algn="l">
              <a:lnSpc>
                <a:spcPts val="2812"/>
              </a:lnSpc>
            </a:pPr>
            <a:r>
              <a:rPr lang="en-US" sz="1750">
                <a:solidFill>
                  <a:srgbClr val="3C3939"/>
                </a:solidFill>
                <a:latin typeface="Roboto"/>
                <a:ea typeface="Roboto"/>
                <a:cs typeface="Roboto"/>
                <a:sym typeface="Roboto"/>
              </a:rPr>
              <a:t>Insights:</a:t>
            </a:r>
          </a:p>
        </p:txBody>
      </p:sp>
      <p:sp>
        <p:nvSpPr>
          <p:cNvPr name="TextBox 9" id="9"/>
          <p:cNvSpPr txBox="true"/>
          <p:nvPr/>
        </p:nvSpPr>
        <p:spPr>
          <a:xfrm rot="0">
            <a:off x="1355080" y="7738467"/>
            <a:ext cx="15940682" cy="439042"/>
          </a:xfrm>
          <a:prstGeom prst="rect">
            <a:avLst/>
          </a:prstGeom>
        </p:spPr>
        <p:txBody>
          <a:bodyPr anchor="t" rtlCol="false" tIns="0" lIns="0" bIns="0" rIns="0">
            <a:spAutoFit/>
          </a:bodyPr>
          <a:lstStyle/>
          <a:p>
            <a:pPr algn="l" marL="263922" indent="-131961" lvl="1">
              <a:lnSpc>
                <a:spcPts val="2812"/>
              </a:lnSpc>
              <a:buAutoNum type="arabicPeriod" startAt="1"/>
            </a:pPr>
            <a:r>
              <a:rPr lang="en-US" sz="1750" i="true">
                <a:solidFill>
                  <a:srgbClr val="3C3939"/>
                </a:solidFill>
                <a:latin typeface="Roboto Italics"/>
                <a:ea typeface="Roboto Italics"/>
                <a:cs typeface="Roboto Italics"/>
                <a:sym typeface="Roboto Italics"/>
              </a:rPr>
              <a:t>The graph shows the top 10 countries by the number of female athletes participating in the 2024 Olympics.</a:t>
            </a:r>
          </a:p>
        </p:txBody>
      </p:sp>
      <p:sp>
        <p:nvSpPr>
          <p:cNvPr name="TextBox 10" id="10"/>
          <p:cNvSpPr txBox="true"/>
          <p:nvPr/>
        </p:nvSpPr>
        <p:spPr>
          <a:xfrm rot="0">
            <a:off x="1355080" y="8200430"/>
            <a:ext cx="15940682" cy="801886"/>
          </a:xfrm>
          <a:prstGeom prst="rect">
            <a:avLst/>
          </a:prstGeom>
        </p:spPr>
        <p:txBody>
          <a:bodyPr anchor="t" rtlCol="false" tIns="0" lIns="0" bIns="0" rIns="0">
            <a:spAutoFit/>
          </a:bodyPr>
          <a:lstStyle/>
          <a:p>
            <a:pPr algn="l" marL="263922" indent="-131961" lvl="1">
              <a:lnSpc>
                <a:spcPts val="2812"/>
              </a:lnSpc>
              <a:buAutoNum type="arabicPeriod" startAt="1"/>
            </a:pPr>
            <a:r>
              <a:rPr lang="en-US" sz="1750" i="true">
                <a:solidFill>
                  <a:srgbClr val="3C3939"/>
                </a:solidFill>
                <a:latin typeface="Roboto Italics"/>
                <a:ea typeface="Roboto Italics"/>
                <a:cs typeface="Roboto Italics"/>
                <a:sym typeface="Roboto Italics"/>
              </a:rPr>
              <a:t>The graph shows the top 10 countries with the most female athletes in the 2024 Olympics. The United States leads with 328 participants, followed by France and Australia. This indicates a growing trend of female participation in the Olympics.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DAGRqS6nRNA</dc:identifier>
  <dcterms:modified xsi:type="dcterms:W3CDTF">2011-08-01T06:04:30Z</dcterms:modified>
  <cp:revision>1</cp:revision>
  <dc:title>Paris-2024-Olympics-Data-Project.pptx</dc:title>
</cp:coreProperties>
</file>

<file path=docProps/thumbnail.jpeg>
</file>